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notesSlides/notesSlide16.xml" ContentType="application/vnd.openxmlformats-officedocument.presentationml.notesSlide+xml"/>
  <Override PartName="/ppt/notesSlides/notesSlide34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notesSlides/notesSlide23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77.xml" ContentType="application/vnd.openxmlformats-officedocument.presentationml.slide+xml"/>
  <Override PartName="/ppt/viewProps.xml" ContentType="application/vnd.openxmlformats-officedocument.presentationml.viewProp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s/slide75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slides/slide7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s/slide71.xml" ContentType="application/vnd.openxmlformats-officedocument.presentationml.slide+xml"/>
  <Override PartName="/ppt/slides/slide80.xml" ContentType="application/vnd.openxmlformats-officedocument.presentationml.slide+xml"/>
  <Override PartName="/ppt/slides/slide82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3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3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slides/slide78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Layouts/slideLayout4.xml" ContentType="application/vnd.openxmlformats-officedocument.presentationml.slideLayout+xml"/>
  <Override PartName="/ppt/notesSlides/notesSlide29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Override PartName="/ppt/notesSlides/notesSlide18.xml" ContentType="application/vnd.openxmlformats-officedocument.presentationml.notesSlide+xml"/>
  <Override PartName="/ppt/notesSlides/notesSlide36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notesSlides/notesSlide25.xml" ContentType="application/vnd.openxmlformats-officedocument.presentationml.notes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notesSlides/notesSlide14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21.xml" ContentType="application/vnd.openxmlformats-officedocument.presentationml.notesSlide+xml"/>
  <Override PartName="/ppt/slides/slide79.xml" ContentType="application/vnd.openxmlformats-officedocument.presentationml.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</p:sldMasterIdLst>
  <p:notesMasterIdLst>
    <p:notesMasterId r:id="rId84"/>
  </p:notesMasterIdLst>
  <p:sldIdLst>
    <p:sldId id="256" r:id="rId2"/>
    <p:sldId id="258" r:id="rId3"/>
    <p:sldId id="312" r:id="rId4"/>
    <p:sldId id="390" r:id="rId5"/>
    <p:sldId id="261" r:id="rId6"/>
    <p:sldId id="260" r:id="rId7"/>
    <p:sldId id="313" r:id="rId8"/>
    <p:sldId id="314" r:id="rId9"/>
    <p:sldId id="266" r:id="rId10"/>
    <p:sldId id="317" r:id="rId11"/>
    <p:sldId id="316" r:id="rId12"/>
    <p:sldId id="318" r:id="rId13"/>
    <p:sldId id="319" r:id="rId14"/>
    <p:sldId id="320" r:id="rId15"/>
    <p:sldId id="322" r:id="rId16"/>
    <p:sldId id="323" r:id="rId17"/>
    <p:sldId id="324" r:id="rId18"/>
    <p:sldId id="325" r:id="rId19"/>
    <p:sldId id="326" r:id="rId20"/>
    <p:sldId id="263" r:id="rId21"/>
    <p:sldId id="327" r:id="rId22"/>
    <p:sldId id="328" r:id="rId23"/>
    <p:sldId id="329" r:id="rId24"/>
    <p:sldId id="330" r:id="rId25"/>
    <p:sldId id="332" r:id="rId26"/>
    <p:sldId id="333" r:id="rId27"/>
    <p:sldId id="334" r:id="rId28"/>
    <p:sldId id="335" r:id="rId29"/>
    <p:sldId id="336" r:id="rId30"/>
    <p:sldId id="337" r:id="rId31"/>
    <p:sldId id="338" r:id="rId32"/>
    <p:sldId id="339" r:id="rId33"/>
    <p:sldId id="340" r:id="rId34"/>
    <p:sldId id="341" r:id="rId35"/>
    <p:sldId id="342" r:id="rId36"/>
    <p:sldId id="351" r:id="rId37"/>
    <p:sldId id="352" r:id="rId38"/>
    <p:sldId id="353" r:id="rId39"/>
    <p:sldId id="343" r:id="rId40"/>
    <p:sldId id="354" r:id="rId41"/>
    <p:sldId id="355" r:id="rId42"/>
    <p:sldId id="356" r:id="rId43"/>
    <p:sldId id="357" r:id="rId44"/>
    <p:sldId id="358" r:id="rId45"/>
    <p:sldId id="359" r:id="rId46"/>
    <p:sldId id="360" r:id="rId47"/>
    <p:sldId id="361" r:id="rId48"/>
    <p:sldId id="344" r:id="rId49"/>
    <p:sldId id="363" r:id="rId50"/>
    <p:sldId id="364" r:id="rId51"/>
    <p:sldId id="345" r:id="rId52"/>
    <p:sldId id="365" r:id="rId53"/>
    <p:sldId id="366" r:id="rId54"/>
    <p:sldId id="367" r:id="rId55"/>
    <p:sldId id="368" r:id="rId56"/>
    <p:sldId id="369" r:id="rId57"/>
    <p:sldId id="346" r:id="rId58"/>
    <p:sldId id="347" r:id="rId59"/>
    <p:sldId id="370" r:id="rId60"/>
    <p:sldId id="348" r:id="rId61"/>
    <p:sldId id="371" r:id="rId62"/>
    <p:sldId id="349" r:id="rId63"/>
    <p:sldId id="372" r:id="rId64"/>
    <p:sldId id="350" r:id="rId65"/>
    <p:sldId id="373" r:id="rId66"/>
    <p:sldId id="374" r:id="rId67"/>
    <p:sldId id="375" r:id="rId68"/>
    <p:sldId id="379" r:id="rId69"/>
    <p:sldId id="376" r:id="rId70"/>
    <p:sldId id="380" r:id="rId71"/>
    <p:sldId id="381" r:id="rId72"/>
    <p:sldId id="382" r:id="rId73"/>
    <p:sldId id="383" r:id="rId74"/>
    <p:sldId id="384" r:id="rId75"/>
    <p:sldId id="377" r:id="rId76"/>
    <p:sldId id="385" r:id="rId77"/>
    <p:sldId id="386" r:id="rId78"/>
    <p:sldId id="378" r:id="rId79"/>
    <p:sldId id="387" r:id="rId80"/>
    <p:sldId id="388" r:id="rId81"/>
    <p:sldId id="389" r:id="rId82"/>
    <p:sldId id="273" r:id="rId83"/>
  </p:sldIdLst>
  <p:sldSz cx="9144000" cy="5143500" type="screen16x9"/>
  <p:notesSz cx="6858000" cy="9144000"/>
  <p:embeddedFontLst>
    <p:embeddedFont>
      <p:font typeface="Lato Black" charset="0"/>
      <p:bold r:id="rId85"/>
      <p:boldItalic r:id="rId86"/>
    </p:embeddedFont>
    <p:embeddedFont>
      <p:font typeface="Lato" charset="0"/>
      <p:regular r:id="rId87"/>
      <p:bold r:id="rId88"/>
      <p:italic r:id="rId89"/>
      <p:boldItalic r:id="rId90"/>
    </p:embeddedFont>
    <p:embeddedFont>
      <p:font typeface="Montserrat Medium" charset="0"/>
      <p:regular r:id="rId91"/>
      <p:bold r:id="rId92"/>
      <p:italic r:id="rId93"/>
      <p:boldItalic r:id="rId94"/>
    </p:embeddedFont>
    <p:embeddedFont>
      <p:font typeface="Lato Light" charset="0"/>
      <p:regular r:id="rId95"/>
      <p:bold r:id="rId96"/>
      <p:italic r:id="rId97"/>
      <p:boldItalic r:id="rId9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pos="454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E02BC733-A2CC-40EB-B196-059AFC7B3087}">
  <a:tblStyle styleId="{E02BC733-A2CC-40EB-B196-059AFC7B308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5016" autoAdjust="0"/>
    <p:restoredTop sz="94673" autoAdjust="0"/>
  </p:normalViewPr>
  <p:slideViewPr>
    <p:cSldViewPr snapToGrid="0">
      <p:cViewPr>
        <p:scale>
          <a:sx n="120" d="100"/>
          <a:sy n="120" d="100"/>
        </p:scale>
        <p:origin x="-859" y="67"/>
      </p:cViewPr>
      <p:guideLst>
        <p:guide orient="horz" pos="1620"/>
        <p:guide pos="454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notesMaster" Target="notesMasters/notesMaster1.xml"/><Relationship Id="rId89" Type="http://schemas.openxmlformats.org/officeDocument/2006/relationships/font" Target="fonts/font5.fntdata"/><Relationship Id="rId97" Type="http://schemas.openxmlformats.org/officeDocument/2006/relationships/font" Target="fonts/font13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font" Target="fonts/font3.fntdata"/><Relationship Id="rId102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font" Target="fonts/font6.fntdata"/><Relationship Id="rId95" Type="http://schemas.openxmlformats.org/officeDocument/2006/relationships/font" Target="fonts/font11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font" Target="fonts/font1.fntdata"/><Relationship Id="rId93" Type="http://schemas.openxmlformats.org/officeDocument/2006/relationships/font" Target="fonts/font9.fntdata"/><Relationship Id="rId98" Type="http://schemas.openxmlformats.org/officeDocument/2006/relationships/font" Target="fonts/font14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font" Target="fonts/font4.fntdata"/><Relationship Id="rId91" Type="http://schemas.openxmlformats.org/officeDocument/2006/relationships/font" Target="fonts/font7.fntdata"/><Relationship Id="rId96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font" Target="fonts/font2.fntdata"/><Relationship Id="rId94" Type="http://schemas.openxmlformats.org/officeDocument/2006/relationships/font" Target="fonts/font10.fntdata"/><Relationship Id="rId99" Type="http://schemas.openxmlformats.org/officeDocument/2006/relationships/presProps" Target="presProps.xml"/><Relationship Id="rId10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1144dd260e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1144dd260e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115b87658a5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115b87658a5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115b87658a5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115b87658a5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1151d0107ad_1_2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1151d0107ad_1_2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115b87658a5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115b87658a5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115b87658a5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115b87658a5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115b87658a5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115b87658a5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115b87658a5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115b87658a5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115b87658a5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115b87658a5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115b87658a5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115b87658a5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115b87658a5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115b87658a5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11582efe8ed_1_2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11582efe8ed_1_2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115b87658a5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115b87658a5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115b87658a5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115b87658a5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115b87658a5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115b87658a5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115b87658a5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115b87658a5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115b87658a5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115b87658a5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115b87658a5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115b87658a5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115b87658a5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115b87658a5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115b87658a5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115b87658a5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115b87658a5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115b87658a5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115b87658a5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115b87658a5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11582efe8ed_1_2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11582efe8ed_1_2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115b87658a5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115b87658a5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115b87658a5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115b87658a5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115b87658a5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115b87658a5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115b87658a5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115b87658a5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115b87658a5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115b87658a5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115b87658a5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115b87658a5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115b87658a5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115b87658a5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11582efe8ed_1_2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7" name="Google Shape;647;g11582efe8ed_1_2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1151d0107ad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1151d0107ad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1151d0107ad_1_2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1151d0107ad_1_2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1151d0107ad_1_2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1151d0107ad_1_2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1151d0107ad_1_2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1151d0107ad_1_2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115d3d7d9a7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115d3d7d9a7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1151d0107ad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1151d0107ad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5021525" y="1401600"/>
            <a:ext cx="3182700" cy="145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5200"/>
              <a:buNone/>
              <a:defRPr sz="5000">
                <a:latin typeface="Lato Black"/>
                <a:ea typeface="Lato Black"/>
                <a:cs typeface="Lato Black"/>
                <a:sym typeface="Lato Blac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5021525" y="3026400"/>
            <a:ext cx="2979600" cy="715500"/>
          </a:xfrm>
          <a:prstGeom prst="rect">
            <a:avLst/>
          </a:prstGeom>
          <a:solidFill>
            <a:srgbClr val="95FFFF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7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cxnSp>
        <p:nvCxnSpPr>
          <p:cNvPr id="11" name="Google Shape;11;p2"/>
          <p:cNvCxnSpPr/>
          <p:nvPr/>
        </p:nvCxnSpPr>
        <p:spPr>
          <a:xfrm rot="10800000">
            <a:off x="723750" y="4678425"/>
            <a:ext cx="84774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715250" y="1809750"/>
            <a:ext cx="4531200" cy="146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000" b="0">
                <a:latin typeface="Lato Black"/>
                <a:ea typeface="Lato Black"/>
                <a:cs typeface="Lato Black"/>
                <a:sym typeface="Lato Blac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1560750" y="3429800"/>
            <a:ext cx="2840100" cy="7164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7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2457025" y="692500"/>
            <a:ext cx="961200" cy="960900"/>
          </a:xfrm>
          <a:prstGeom prst="rect">
            <a:avLst/>
          </a:prstGeom>
          <a:solidFill>
            <a:schemeClr val="lt2"/>
          </a:solidFill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Font typeface="Lato"/>
              <a:buNone/>
              <a:defRPr sz="40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Font typeface="Lato"/>
              <a:buNone/>
              <a:defRPr sz="2500" b="1">
                <a:latin typeface="Lato"/>
                <a:ea typeface="Lato"/>
                <a:cs typeface="Lato"/>
                <a:sym typeface="La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Font typeface="Lato"/>
              <a:buNone/>
              <a:defRPr sz="2500" b="1">
                <a:latin typeface="Lato"/>
                <a:ea typeface="Lato"/>
                <a:cs typeface="Lato"/>
                <a:sym typeface="La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Font typeface="Lato"/>
              <a:buNone/>
              <a:defRPr sz="2500" b="1">
                <a:latin typeface="Lato"/>
                <a:ea typeface="Lato"/>
                <a:cs typeface="Lato"/>
                <a:sym typeface="La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Font typeface="Lato"/>
              <a:buNone/>
              <a:defRPr sz="2500" b="1">
                <a:latin typeface="Lato"/>
                <a:ea typeface="Lato"/>
                <a:cs typeface="Lato"/>
                <a:sym typeface="La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Font typeface="Lato"/>
              <a:buNone/>
              <a:defRPr sz="2500" b="1">
                <a:latin typeface="Lato"/>
                <a:ea typeface="Lato"/>
                <a:cs typeface="Lato"/>
                <a:sym typeface="La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Font typeface="Lato"/>
              <a:buNone/>
              <a:defRPr sz="2500" b="1">
                <a:latin typeface="Lato"/>
                <a:ea typeface="Lato"/>
                <a:cs typeface="Lato"/>
                <a:sym typeface="La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Font typeface="Lato"/>
              <a:buNone/>
              <a:defRPr sz="2500" b="1">
                <a:latin typeface="Lato"/>
                <a:ea typeface="Lato"/>
                <a:cs typeface="Lato"/>
                <a:sym typeface="La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Font typeface="Lato"/>
              <a:buNone/>
              <a:defRPr sz="2500" b="1"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cxnSp>
        <p:nvCxnSpPr>
          <p:cNvPr id="16" name="Google Shape;16;p3"/>
          <p:cNvCxnSpPr/>
          <p:nvPr/>
        </p:nvCxnSpPr>
        <p:spPr>
          <a:xfrm rot="10800000">
            <a:off x="723750" y="4678425"/>
            <a:ext cx="84774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subTitle" idx="1"/>
          </p:nvPr>
        </p:nvSpPr>
        <p:spPr>
          <a:xfrm>
            <a:off x="715250" y="2507175"/>
            <a:ext cx="2496000" cy="48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000"/>
              <a:buFont typeface="Lato Black"/>
              <a:buNone/>
              <a:defRPr sz="2100">
                <a:latin typeface="Lato Black"/>
                <a:ea typeface="Lato Black"/>
                <a:cs typeface="Lato Black"/>
                <a:sym typeface="Lato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Font typeface="Lato Black"/>
              <a:buNone/>
              <a:defRPr sz="2000">
                <a:latin typeface="Lato Black"/>
                <a:ea typeface="Lato Black"/>
                <a:cs typeface="Lato Black"/>
                <a:sym typeface="Lato Blac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Font typeface="Lato Black"/>
              <a:buNone/>
              <a:defRPr sz="2000">
                <a:latin typeface="Lato Black"/>
                <a:ea typeface="Lato Black"/>
                <a:cs typeface="Lato Black"/>
                <a:sym typeface="Lato Blac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Font typeface="Lato Black"/>
              <a:buNone/>
              <a:defRPr sz="2000">
                <a:latin typeface="Lato Black"/>
                <a:ea typeface="Lato Black"/>
                <a:cs typeface="Lato Black"/>
                <a:sym typeface="Lato Blac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Font typeface="Lato Black"/>
              <a:buNone/>
              <a:defRPr sz="2000">
                <a:latin typeface="Lato Black"/>
                <a:ea typeface="Lato Black"/>
                <a:cs typeface="Lato Black"/>
                <a:sym typeface="Lato Blac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Font typeface="Lato Black"/>
              <a:buNone/>
              <a:defRPr sz="2000">
                <a:latin typeface="Lato Black"/>
                <a:ea typeface="Lato Black"/>
                <a:cs typeface="Lato Black"/>
                <a:sym typeface="Lato Blac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Font typeface="Lato Black"/>
              <a:buNone/>
              <a:defRPr sz="2000">
                <a:latin typeface="Lato Black"/>
                <a:ea typeface="Lato Black"/>
                <a:cs typeface="Lato Black"/>
                <a:sym typeface="Lato Blac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Font typeface="Lato Black"/>
              <a:buNone/>
              <a:defRPr sz="2000">
                <a:latin typeface="Lato Black"/>
                <a:ea typeface="Lato Black"/>
                <a:cs typeface="Lato Black"/>
                <a:sym typeface="Lato Blac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Font typeface="Lato Black"/>
              <a:buNone/>
              <a:defRPr sz="2000">
                <a:latin typeface="Lato Black"/>
                <a:ea typeface="Lato Black"/>
                <a:cs typeface="Lato Black"/>
                <a:sym typeface="Lato Black"/>
              </a:defRPr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ubTitle" idx="2"/>
          </p:nvPr>
        </p:nvSpPr>
        <p:spPr>
          <a:xfrm>
            <a:off x="5932750" y="2507175"/>
            <a:ext cx="2496000" cy="48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Lato Black"/>
              <a:buNone/>
              <a:defRPr sz="2100">
                <a:latin typeface="Lato Black"/>
                <a:ea typeface="Lato Black"/>
                <a:cs typeface="Lato Black"/>
                <a:sym typeface="La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ato Black"/>
              <a:buNone/>
              <a:defRPr sz="2000">
                <a:latin typeface="Lato Black"/>
                <a:ea typeface="Lato Black"/>
                <a:cs typeface="Lato Black"/>
                <a:sym typeface="La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ato Black"/>
              <a:buNone/>
              <a:defRPr sz="2000">
                <a:latin typeface="Lato Black"/>
                <a:ea typeface="Lato Black"/>
                <a:cs typeface="Lato Black"/>
                <a:sym typeface="La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ato Black"/>
              <a:buNone/>
              <a:defRPr sz="2000">
                <a:latin typeface="Lato Black"/>
                <a:ea typeface="Lato Black"/>
                <a:cs typeface="Lato Black"/>
                <a:sym typeface="La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ato Black"/>
              <a:buNone/>
              <a:defRPr sz="2000">
                <a:latin typeface="Lato Black"/>
                <a:ea typeface="Lato Black"/>
                <a:cs typeface="Lato Black"/>
                <a:sym typeface="La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ato Black"/>
              <a:buNone/>
              <a:defRPr sz="2000">
                <a:latin typeface="Lato Black"/>
                <a:ea typeface="Lato Black"/>
                <a:cs typeface="Lato Black"/>
                <a:sym typeface="La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ato Black"/>
              <a:buNone/>
              <a:defRPr sz="2000">
                <a:latin typeface="Lato Black"/>
                <a:ea typeface="Lato Black"/>
                <a:cs typeface="Lato Black"/>
                <a:sym typeface="La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ato Black"/>
              <a:buNone/>
              <a:defRPr sz="2000">
                <a:latin typeface="Lato Black"/>
                <a:ea typeface="Lato Black"/>
                <a:cs typeface="Lato Black"/>
                <a:sym typeface="La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ato Black"/>
              <a:buNone/>
              <a:defRPr sz="2000">
                <a:latin typeface="Lato Black"/>
                <a:ea typeface="Lato Black"/>
                <a:cs typeface="Lato Black"/>
                <a:sym typeface="Lato Black"/>
              </a:defRPr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ubTitle" idx="3"/>
          </p:nvPr>
        </p:nvSpPr>
        <p:spPr>
          <a:xfrm>
            <a:off x="715250" y="2944649"/>
            <a:ext cx="2496000" cy="88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ubTitle" idx="4"/>
          </p:nvPr>
        </p:nvSpPr>
        <p:spPr>
          <a:xfrm>
            <a:off x="5932750" y="2944649"/>
            <a:ext cx="2496000" cy="88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26" name="Google Shape;26;p5"/>
          <p:cNvCxnSpPr/>
          <p:nvPr/>
        </p:nvCxnSpPr>
        <p:spPr>
          <a:xfrm rot="10800000">
            <a:off x="723750" y="4678425"/>
            <a:ext cx="84774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715250" y="540000"/>
            <a:ext cx="3538800" cy="102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body" idx="1"/>
          </p:nvPr>
        </p:nvSpPr>
        <p:spPr>
          <a:xfrm>
            <a:off x="715250" y="1799550"/>
            <a:ext cx="4239900" cy="230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cxnSp>
        <p:nvCxnSpPr>
          <p:cNvPr id="34" name="Google Shape;34;p7"/>
          <p:cNvCxnSpPr/>
          <p:nvPr/>
        </p:nvCxnSpPr>
        <p:spPr>
          <a:xfrm rot="10800000">
            <a:off x="723750" y="4678425"/>
            <a:ext cx="84774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>
            <a:spLocks noGrp="1"/>
          </p:cNvSpPr>
          <p:nvPr>
            <p:ph type="title"/>
          </p:nvPr>
        </p:nvSpPr>
        <p:spPr>
          <a:xfrm>
            <a:off x="2281038" y="895025"/>
            <a:ext cx="4581900" cy="246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5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cxnSp>
        <p:nvCxnSpPr>
          <p:cNvPr id="37" name="Google Shape;37;p8"/>
          <p:cNvCxnSpPr/>
          <p:nvPr/>
        </p:nvCxnSpPr>
        <p:spPr>
          <a:xfrm rot="10800000">
            <a:off x="723750" y="4678425"/>
            <a:ext cx="84774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3756000" y="1710959"/>
            <a:ext cx="3995700" cy="54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200"/>
              <a:buNone/>
              <a:defRPr sz="35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ubTitle" idx="1"/>
          </p:nvPr>
        </p:nvSpPr>
        <p:spPr>
          <a:xfrm>
            <a:off x="3756000" y="2452741"/>
            <a:ext cx="3995700" cy="97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cxnSp>
        <p:nvCxnSpPr>
          <p:cNvPr id="41" name="Google Shape;41;p9"/>
          <p:cNvCxnSpPr/>
          <p:nvPr/>
        </p:nvCxnSpPr>
        <p:spPr>
          <a:xfrm rot="10800000">
            <a:off x="723750" y="4678425"/>
            <a:ext cx="84774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4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4"/>
          <p:cNvSpPr txBox="1">
            <a:spLocks noGrp="1"/>
          </p:cNvSpPr>
          <p:nvPr>
            <p:ph type="title"/>
          </p:nvPr>
        </p:nvSpPr>
        <p:spPr>
          <a:xfrm>
            <a:off x="1123850" y="1376925"/>
            <a:ext cx="3138300" cy="87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42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61" name="Google Shape;161;p24"/>
          <p:cNvSpPr txBox="1">
            <a:spLocks noGrp="1"/>
          </p:cNvSpPr>
          <p:nvPr>
            <p:ph type="subTitle" idx="1"/>
          </p:nvPr>
        </p:nvSpPr>
        <p:spPr>
          <a:xfrm>
            <a:off x="1123950" y="2447763"/>
            <a:ext cx="3138300" cy="13188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7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cxnSp>
        <p:nvCxnSpPr>
          <p:cNvPr id="162" name="Google Shape;162;p24"/>
          <p:cNvCxnSpPr/>
          <p:nvPr/>
        </p:nvCxnSpPr>
        <p:spPr>
          <a:xfrm rot="10800000">
            <a:off x="723750" y="4678425"/>
            <a:ext cx="84774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6"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7" name="Google Shape;197;p33"/>
          <p:cNvCxnSpPr/>
          <p:nvPr/>
        </p:nvCxnSpPr>
        <p:spPr>
          <a:xfrm rot="10800000">
            <a:off x="723750" y="4678425"/>
            <a:ext cx="84774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rgbClr val="08070D"/>
            </a:gs>
            <a:gs pos="100000">
              <a:srgbClr val="29155A"/>
            </a:gs>
          </a:gsLst>
          <a:lin ang="18900732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Lato"/>
              <a:buNone/>
              <a:defRPr sz="30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Lato"/>
              <a:buNone/>
              <a:defRPr sz="30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Lato"/>
              <a:buNone/>
              <a:defRPr sz="30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Lato"/>
              <a:buNone/>
              <a:defRPr sz="30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Lato"/>
              <a:buNone/>
              <a:defRPr sz="30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Lato"/>
              <a:buNone/>
              <a:defRPr sz="30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Lato"/>
              <a:buNone/>
              <a:defRPr sz="30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Lato"/>
              <a:buNone/>
              <a:defRPr sz="30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Lato"/>
              <a:buNone/>
              <a:defRPr sz="30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87100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 Medium"/>
              <a:buChar char="●"/>
              <a:defRPr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 Medium"/>
              <a:buChar char="○"/>
              <a:defRPr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 Medium"/>
              <a:buChar char="■"/>
              <a:defRPr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 Medium"/>
              <a:buChar char="●"/>
              <a:defRPr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 Medium"/>
              <a:buChar char="○"/>
              <a:defRPr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 Medium"/>
              <a:buChar char="■"/>
              <a:defRPr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 Medium"/>
              <a:buChar char="●"/>
              <a:defRPr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 Medium"/>
              <a:buChar char="○"/>
              <a:defRPr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 Medium"/>
              <a:buChar char="■"/>
              <a:defRPr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3" r:id="rId4"/>
    <p:sldLayoutId id="2147483654" r:id="rId5"/>
    <p:sldLayoutId id="2147483655" r:id="rId6"/>
    <p:sldLayoutId id="2147483658" r:id="rId7"/>
    <p:sldLayoutId id="2147483670" r:id="rId8"/>
    <p:sldLayoutId id="2147483679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6.xml"/><Relationship Id="rId1" Type="http://schemas.openxmlformats.org/officeDocument/2006/relationships/video" Target="file:///C:\Users\Jovana\Downloads\MinION%20%20-%20The%20only%20portable%20real-time%20device%20for%20DNA%20and%20RNA%20sequencing.mp4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4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7.png"/><Relationship Id="rId4" Type="http://schemas.openxmlformats.org/officeDocument/2006/relationships/image" Target="../media/image4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8.png"/><Relationship Id="rId4" Type="http://schemas.openxmlformats.org/officeDocument/2006/relationships/image" Target="../media/image4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9.jpeg"/><Relationship Id="rId4" Type="http://schemas.openxmlformats.org/officeDocument/2006/relationships/image" Target="../media/image4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8"/>
          <p:cNvSpPr txBox="1">
            <a:spLocks noGrp="1"/>
          </p:cNvSpPr>
          <p:nvPr>
            <p:ph type="ctrTitle"/>
          </p:nvPr>
        </p:nvSpPr>
        <p:spPr>
          <a:xfrm>
            <a:off x="4125112" y="1401600"/>
            <a:ext cx="4764505" cy="145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sr-Latn-RS" sz="1800" dirty="0" smtClean="0"/>
              <a:t>Streaming algoritmi </a:t>
            </a:r>
            <a:r>
              <a:rPr lang="en-US" sz="1800" dirty="0" err="1" smtClean="0"/>
              <a:t>za</a:t>
            </a:r>
            <a:r>
              <a:rPr lang="en-US" sz="1800" dirty="0" smtClean="0"/>
              <a:t> </a:t>
            </a:r>
            <a:r>
              <a:rPr lang="en-US" sz="1800" dirty="0" err="1" smtClean="0"/>
              <a:t>identifikaciju</a:t>
            </a:r>
            <a:r>
              <a:rPr lang="en-US" sz="1800" dirty="0" smtClean="0"/>
              <a:t> </a:t>
            </a:r>
            <a:r>
              <a:rPr lang="en-US" sz="1800" dirty="0" err="1" smtClean="0"/>
              <a:t>patogena</a:t>
            </a:r>
            <a:r>
              <a:rPr lang="en-US" sz="1800" dirty="0" smtClean="0"/>
              <a:t> </a:t>
            </a:r>
            <a:r>
              <a:rPr lang="en-US" sz="1800" dirty="0" err="1" smtClean="0"/>
              <a:t>i</a:t>
            </a:r>
            <a:r>
              <a:rPr lang="en-US" sz="1800" dirty="0" smtClean="0"/>
              <a:t> </a:t>
            </a:r>
            <a:r>
              <a:rPr lang="en-US" sz="1800" dirty="0" err="1" smtClean="0"/>
              <a:t>potencijal</a:t>
            </a:r>
            <a:r>
              <a:rPr lang="en-US" sz="1800" dirty="0" smtClean="0"/>
              <a:t> </a:t>
            </a:r>
            <a:r>
              <a:rPr lang="en-US" sz="1800" dirty="0" err="1" smtClean="0"/>
              <a:t>otpornosti</a:t>
            </a:r>
            <a:r>
              <a:rPr lang="en-US" sz="1800" dirty="0" smtClean="0"/>
              <a:t> </a:t>
            </a:r>
            <a:r>
              <a:rPr lang="en-US" sz="1800" dirty="0" err="1" smtClean="0"/>
              <a:t>na</a:t>
            </a:r>
            <a:r>
              <a:rPr lang="en-US" sz="1800" dirty="0" smtClean="0"/>
              <a:t> </a:t>
            </a:r>
            <a:r>
              <a:rPr lang="en-US" sz="1800" dirty="0" err="1" smtClean="0"/>
              <a:t>antibiotike</a:t>
            </a:r>
            <a:r>
              <a:rPr lang="en-US" sz="1800" dirty="0" smtClean="0"/>
              <a:t> </a:t>
            </a:r>
            <a:r>
              <a:rPr lang="en-US" sz="1800" dirty="0" err="1" smtClean="0"/>
              <a:t>iz</a:t>
            </a:r>
            <a:r>
              <a:rPr lang="en-US" sz="1800" dirty="0" smtClean="0"/>
              <a:t> </a:t>
            </a:r>
            <a:r>
              <a:rPr lang="en-US" sz="1800" dirty="0" err="1" smtClean="0"/>
              <a:t>MinION</a:t>
            </a:r>
            <a:r>
              <a:rPr lang="en-US" sz="1800" dirty="0" smtClean="0"/>
              <a:t>™ </a:t>
            </a:r>
            <a:r>
              <a:rPr lang="en-US" sz="1800" dirty="0" err="1" smtClean="0"/>
              <a:t>sekvenciranja</a:t>
            </a:r>
            <a:r>
              <a:rPr lang="en-US" sz="1800" dirty="0" smtClean="0"/>
              <a:t> u </a:t>
            </a:r>
            <a:r>
              <a:rPr lang="en-US" sz="1800" dirty="0" err="1" smtClean="0"/>
              <a:t>stvarnom</a:t>
            </a:r>
            <a:r>
              <a:rPr lang="en-US" sz="1800" dirty="0" smtClean="0"/>
              <a:t> </a:t>
            </a:r>
            <a:r>
              <a:rPr lang="en-US" sz="1800" dirty="0" err="1" smtClean="0"/>
              <a:t>vremenu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2" name="Google Shape;212;p38"/>
          <p:cNvSpPr txBox="1">
            <a:spLocks noGrp="1"/>
          </p:cNvSpPr>
          <p:nvPr>
            <p:ph type="subTitle" idx="1"/>
          </p:nvPr>
        </p:nvSpPr>
        <p:spPr>
          <a:xfrm>
            <a:off x="4235116" y="3026400"/>
            <a:ext cx="3766009" cy="71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smtClean="0"/>
              <a:t>Bioinformatika</a:t>
            </a:r>
            <a:endParaRPr lang="sr-Latn-RS" dirty="0" smtClean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dirty="0" smtClean="0"/>
              <a:t>Jovana Mika</a:t>
            </a:r>
            <a:endParaRPr/>
          </a:p>
        </p:txBody>
      </p:sp>
      <p:grpSp>
        <p:nvGrpSpPr>
          <p:cNvPr id="214" name="Google Shape;214;p38"/>
          <p:cNvGrpSpPr/>
          <p:nvPr/>
        </p:nvGrpSpPr>
        <p:grpSpPr>
          <a:xfrm rot="5400000">
            <a:off x="8459352" y="525364"/>
            <a:ext cx="448016" cy="159289"/>
            <a:chOff x="4405045" y="960533"/>
            <a:chExt cx="680462" cy="241934"/>
          </a:xfrm>
        </p:grpSpPr>
        <p:grpSp>
          <p:nvGrpSpPr>
            <p:cNvPr id="215" name="Google Shape;215;p38"/>
            <p:cNvGrpSpPr/>
            <p:nvPr/>
          </p:nvGrpSpPr>
          <p:grpSpPr>
            <a:xfrm>
              <a:off x="4405045" y="960533"/>
              <a:ext cx="680462" cy="241934"/>
              <a:chOff x="4405045" y="960533"/>
              <a:chExt cx="680462" cy="241934"/>
            </a:xfrm>
          </p:grpSpPr>
          <p:sp>
            <p:nvSpPr>
              <p:cNvPr id="216" name="Google Shape;216;p38"/>
              <p:cNvSpPr/>
              <p:nvPr/>
            </p:nvSpPr>
            <p:spPr>
              <a:xfrm rot="2700000">
                <a:off x="4663796" y="997170"/>
                <a:ext cx="163342" cy="168857"/>
              </a:xfrm>
              <a:prstGeom prst="round2DiagRect">
                <a:avLst>
                  <a:gd name="adj1" fmla="val 50000"/>
                  <a:gd name="adj2" fmla="val 0"/>
                </a:avLst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17;p38"/>
              <p:cNvSpPr/>
              <p:nvPr/>
            </p:nvSpPr>
            <p:spPr>
              <a:xfrm rot="-2700000">
                <a:off x="4436501" y="995607"/>
                <a:ext cx="151887" cy="151887"/>
              </a:xfrm>
              <a:prstGeom prst="arc">
                <a:avLst>
                  <a:gd name="adj1" fmla="val 17826268"/>
                  <a:gd name="adj2" fmla="val 0"/>
                </a:avLst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18" name="Google Shape;218;p38"/>
              <p:cNvCxnSpPr>
                <a:stCxn id="217" idx="2"/>
                <a:endCxn id="216" idx="1"/>
              </p:cNvCxnSpPr>
              <p:nvPr/>
            </p:nvCxnSpPr>
            <p:spPr>
              <a:xfrm rot="-5400000" flipH="1">
                <a:off x="4564345" y="1019650"/>
                <a:ext cx="123300" cy="119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19" name="Google Shape;219;p38"/>
              <p:cNvSpPr/>
              <p:nvPr/>
            </p:nvSpPr>
            <p:spPr>
              <a:xfrm rot="-8100000" flipH="1">
                <a:off x="4436501" y="1019123"/>
                <a:ext cx="151887" cy="151887"/>
              </a:xfrm>
              <a:prstGeom prst="arc">
                <a:avLst>
                  <a:gd name="adj1" fmla="val 17776405"/>
                  <a:gd name="adj2" fmla="val 0"/>
                </a:avLst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20" name="Google Shape;220;p38"/>
              <p:cNvCxnSpPr>
                <a:stCxn id="219" idx="2"/>
              </p:cNvCxnSpPr>
              <p:nvPr/>
            </p:nvCxnSpPr>
            <p:spPr>
              <a:xfrm rot="-5400000">
                <a:off x="4564345" y="1027266"/>
                <a:ext cx="123300" cy="119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21" name="Google Shape;221;p38"/>
              <p:cNvSpPr/>
              <p:nvPr/>
            </p:nvSpPr>
            <p:spPr>
              <a:xfrm rot="2700000" flipH="1">
                <a:off x="4902164" y="991990"/>
                <a:ext cx="151887" cy="151887"/>
              </a:xfrm>
              <a:prstGeom prst="arc">
                <a:avLst>
                  <a:gd name="adj1" fmla="val 17826268"/>
                  <a:gd name="adj2" fmla="val 0"/>
                </a:avLst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22" name="Google Shape;222;p38"/>
              <p:cNvCxnSpPr>
                <a:stCxn id="221" idx="2"/>
              </p:cNvCxnSpPr>
              <p:nvPr/>
            </p:nvCxnSpPr>
            <p:spPr>
              <a:xfrm rot="5400000">
                <a:off x="4802907" y="1016033"/>
                <a:ext cx="123300" cy="119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23" name="Google Shape;223;p38"/>
              <p:cNvSpPr/>
              <p:nvPr/>
            </p:nvSpPr>
            <p:spPr>
              <a:xfrm rot="8100000">
                <a:off x="4902164" y="1015506"/>
                <a:ext cx="151887" cy="151887"/>
              </a:xfrm>
              <a:prstGeom prst="arc">
                <a:avLst>
                  <a:gd name="adj1" fmla="val 17776405"/>
                  <a:gd name="adj2" fmla="val 0"/>
                </a:avLst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24" name="Google Shape;224;p38"/>
              <p:cNvCxnSpPr>
                <a:stCxn id="223" idx="2"/>
              </p:cNvCxnSpPr>
              <p:nvPr/>
            </p:nvCxnSpPr>
            <p:spPr>
              <a:xfrm rot="5400000" flipH="1">
                <a:off x="4802907" y="1023649"/>
                <a:ext cx="123300" cy="119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225" name="Google Shape;225;p38"/>
            <p:cNvCxnSpPr>
              <a:stCxn id="217" idx="2"/>
              <a:endCxn id="219" idx="2"/>
            </p:cNvCxnSpPr>
            <p:nvPr/>
          </p:nvCxnSpPr>
          <p:spPr>
            <a:xfrm rot="5400000">
              <a:off x="4500745" y="1083250"/>
              <a:ext cx="130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6" name="Google Shape;226;p38"/>
            <p:cNvCxnSpPr/>
            <p:nvPr/>
          </p:nvCxnSpPr>
          <p:spPr>
            <a:xfrm flipH="1">
              <a:off x="4527184" y="999281"/>
              <a:ext cx="900" cy="167700"/>
            </a:xfrm>
            <a:prstGeom prst="straightConnector1">
              <a:avLst/>
            </a:pr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7" name="Google Shape;227;p38"/>
            <p:cNvCxnSpPr>
              <a:stCxn id="221" idx="2"/>
              <a:endCxn id="223" idx="2"/>
            </p:cNvCxnSpPr>
            <p:nvPr/>
          </p:nvCxnSpPr>
          <p:spPr>
            <a:xfrm rot="5400000">
              <a:off x="4859007" y="1079633"/>
              <a:ext cx="130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8" name="Google Shape;228;p38"/>
            <p:cNvCxnSpPr/>
            <p:nvPr/>
          </p:nvCxnSpPr>
          <p:spPr>
            <a:xfrm>
              <a:off x="4962470" y="999281"/>
              <a:ext cx="900" cy="167700"/>
            </a:xfrm>
            <a:prstGeom prst="straightConnector1">
              <a:avLst/>
            </a:pr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9" name="Google Shape;229;p38"/>
            <p:cNvCxnSpPr>
              <a:stCxn id="216" idx="3"/>
              <a:endCxn id="216" idx="0"/>
            </p:cNvCxnSpPr>
            <p:nvPr/>
          </p:nvCxnSpPr>
          <p:spPr>
            <a:xfrm rot="5400000">
              <a:off x="4745467" y="1079799"/>
              <a:ext cx="117600" cy="18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0" name="Google Shape;230;p38"/>
            <p:cNvCxnSpPr/>
            <p:nvPr/>
          </p:nvCxnSpPr>
          <p:spPr>
            <a:xfrm flipH="1">
              <a:off x="4725475" y="1001074"/>
              <a:ext cx="900" cy="162300"/>
            </a:xfrm>
            <a:prstGeom prst="straightConnector1">
              <a:avLst/>
            </a:pr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1" name="Google Shape;231;p38"/>
            <p:cNvCxnSpPr/>
            <p:nvPr/>
          </p:nvCxnSpPr>
          <p:spPr>
            <a:xfrm flipH="1">
              <a:off x="4764450" y="1001074"/>
              <a:ext cx="900" cy="162300"/>
            </a:xfrm>
            <a:prstGeom prst="straightConnector1">
              <a:avLst/>
            </a:pr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2" name="Google Shape;232;p38"/>
            <p:cNvCxnSpPr>
              <a:stCxn id="216" idx="2"/>
              <a:endCxn id="216" idx="1"/>
            </p:cNvCxnSpPr>
            <p:nvPr/>
          </p:nvCxnSpPr>
          <p:spPr>
            <a:xfrm rot="5400000">
              <a:off x="4628017" y="1081749"/>
              <a:ext cx="117600" cy="18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234" name="Google Shape;234;p38"/>
          <p:cNvCxnSpPr/>
          <p:nvPr/>
        </p:nvCxnSpPr>
        <p:spPr>
          <a:xfrm rot="10800000">
            <a:off x="723750" y="4678425"/>
            <a:ext cx="84774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Pozadina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>
          <a:xfrm>
            <a:off x="715250" y="1553792"/>
            <a:ext cx="7617478" cy="2547958"/>
          </a:xfrm>
        </p:spPr>
        <p:txBody>
          <a:bodyPr anchor="t"/>
          <a:lstStyle/>
          <a:p>
            <a:r>
              <a:rPr lang="sr-Latn-RS" dirty="0" smtClean="0"/>
              <a:t>Sekvenciranjem četiri uzorka bakterijskog izolata i mješovitog uzorka na MinION sekvenci, pokazano je da se pouzdano može odrediti vrsta i soj sekvenciranog uzorka u 500 očitavanja.</a:t>
            </a:r>
          </a:p>
          <a:p>
            <a:endParaRPr lang="sr-Latn-RS" dirty="0" smtClean="0"/>
          </a:p>
          <a:p>
            <a:r>
              <a:rPr lang="sr-Latn-RS" dirty="0" smtClean="0"/>
              <a:t>Manje od 30 minuta sekvenciranja.</a:t>
            </a:r>
          </a:p>
          <a:p>
            <a:endParaRPr lang="sr-Latn-RS" dirty="0" smtClean="0"/>
          </a:p>
          <a:p>
            <a:r>
              <a:rPr lang="sr-Latn-RS" dirty="0" smtClean="0"/>
              <a:t>Većina gena otpornosti prisutnih u uzorku može se identifikovati unutar 2 sata sekvenciranja, a puni profil otpornosti unutar 10 sati.</a:t>
            </a:r>
          </a:p>
          <a:p>
            <a:endParaRPr lang="sr-Latn-RS" dirty="0" smtClean="0"/>
          </a:p>
        </p:txBody>
      </p:sp>
      <p:pic>
        <p:nvPicPr>
          <p:cNvPr id="9" name="Google Shape;693;p56"/>
          <p:cNvPicPr preferRelativeResize="0"/>
          <p:nvPr/>
        </p:nvPicPr>
        <p:blipFill rotWithShape="1">
          <a:blip r:embed="rId2">
            <a:alphaModFix/>
          </a:blip>
          <a:srcRect l="19345" t="1380" r="17985" b="1380"/>
          <a:stretch/>
        </p:blipFill>
        <p:spPr>
          <a:xfrm>
            <a:off x="7678900" y="276786"/>
            <a:ext cx="1054648" cy="10907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43"/>
          <p:cNvSpPr txBox="1">
            <a:spLocks noGrp="1"/>
          </p:cNvSpPr>
          <p:nvPr>
            <p:ph type="title"/>
          </p:nvPr>
        </p:nvSpPr>
        <p:spPr>
          <a:xfrm>
            <a:off x="795576" y="2702045"/>
            <a:ext cx="4531200" cy="123439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dirty="0" smtClean="0">
                <a:latin typeface="Lato Light"/>
                <a:sym typeface="Lato Light"/>
              </a:rPr>
              <a:t>REZULTATI I RASPRAVA</a:t>
            </a:r>
            <a:r>
              <a:rPr lang="en" dirty="0" smtClean="0"/>
              <a:t> </a:t>
            </a:r>
            <a:endParaRPr/>
          </a:p>
        </p:txBody>
      </p:sp>
      <p:sp>
        <p:nvSpPr>
          <p:cNvPr id="323" name="Google Shape;323;p43"/>
          <p:cNvSpPr txBox="1">
            <a:spLocks noGrp="1"/>
          </p:cNvSpPr>
          <p:nvPr>
            <p:ph type="title" idx="2"/>
          </p:nvPr>
        </p:nvSpPr>
        <p:spPr>
          <a:xfrm>
            <a:off x="2491401" y="1593149"/>
            <a:ext cx="961200" cy="96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</a:t>
            </a:r>
            <a:r>
              <a:rPr lang="sr-Latn-RS" dirty="0" smtClean="0"/>
              <a:t>2</a:t>
            </a:r>
            <a:endParaRPr/>
          </a:p>
        </p:txBody>
      </p:sp>
      <p:pic>
        <p:nvPicPr>
          <p:cNvPr id="324" name="Google Shape;324;p43"/>
          <p:cNvPicPr preferRelativeResize="0"/>
          <p:nvPr/>
        </p:nvPicPr>
        <p:blipFill rotWithShape="1">
          <a:blip r:embed="rId3">
            <a:alphaModFix/>
          </a:blip>
          <a:srcRect l="11611" t="6638" r="9827" b="14800"/>
          <a:stretch/>
        </p:blipFill>
        <p:spPr>
          <a:xfrm rot="10800000">
            <a:off x="4000500" y="0"/>
            <a:ext cx="514350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715249" y="1809750"/>
            <a:ext cx="4482393" cy="1999104"/>
          </a:xfrm>
        </p:spPr>
        <p:txBody>
          <a:bodyPr/>
          <a:lstStyle/>
          <a:p>
            <a:r>
              <a:rPr lang="sr-Latn-RS" dirty="0" smtClean="0"/>
              <a:t>Okvir za analizu u stvarnom vremenu</a:t>
            </a:r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r>
              <a:rPr lang="sr-Latn-RS" dirty="0" smtClean="0"/>
              <a:t>2.1</a:t>
            </a:r>
            <a:endParaRPr lang="en-US" dirty="0"/>
          </a:p>
        </p:txBody>
      </p:sp>
      <p:pic>
        <p:nvPicPr>
          <p:cNvPr id="10" name="Google Shape;1364;p7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5957865" y="2390188"/>
            <a:ext cx="1529126" cy="201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365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5367849" y="3887688"/>
            <a:ext cx="465000" cy="51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366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7612033" y="3768112"/>
            <a:ext cx="635875" cy="63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67;p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12688" y="2035475"/>
            <a:ext cx="379100" cy="39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368;p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49100" y="2977750"/>
            <a:ext cx="537686" cy="56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369;p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24388" y="3118412"/>
            <a:ext cx="211125" cy="22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371;p7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47900" y="2622163"/>
            <a:ext cx="54300" cy="5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715250" y="540000"/>
            <a:ext cx="4668022" cy="1022100"/>
          </a:xfrm>
        </p:spPr>
        <p:txBody>
          <a:bodyPr/>
          <a:lstStyle/>
          <a:p>
            <a:r>
              <a:rPr lang="sr-Latn-RS" dirty="0" smtClean="0"/>
              <a:t>Okvir za analizu u stvarnom vremenu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715249" y="1799550"/>
            <a:ext cx="5994933" cy="2302200"/>
          </a:xfrm>
        </p:spPr>
        <p:txBody>
          <a:bodyPr anchor="t"/>
          <a:lstStyle/>
          <a:p>
            <a:r>
              <a:rPr lang="sr-Latn-RS" dirty="0" smtClean="0"/>
              <a:t>Sastoji se od nekoliko streaming programa koji međusobno komuniciraju putem mrežnih utičnica ili međuprocesorskih komunikacijskih cijevi.</a:t>
            </a:r>
          </a:p>
          <a:p>
            <a:endParaRPr lang="sr-Latn-RS" dirty="0" smtClean="0"/>
          </a:p>
          <a:p>
            <a:r>
              <a:rPr lang="sr-Latn-RS" dirty="0" smtClean="0"/>
              <a:t>Ulaz: sekvenca stavki</a:t>
            </a:r>
          </a:p>
          <a:p>
            <a:endParaRPr lang="sr-Latn-RS" dirty="0" smtClean="0"/>
          </a:p>
          <a:p>
            <a:r>
              <a:rPr lang="sr-Latn-RS" dirty="0" smtClean="0"/>
              <a:t>Programi zadržavaju samo relevantnu statistiku podataka ili nakon obrade stavke podataka odmah proslijeđuju samo potrebne informacije programima na dalju obradu.</a:t>
            </a:r>
            <a:endParaRPr lang="en-US" dirty="0"/>
          </a:p>
        </p:txBody>
      </p:sp>
      <p:pic>
        <p:nvPicPr>
          <p:cNvPr id="7" name="Google Shape;649;p55"/>
          <p:cNvPicPr preferRelativeResize="0"/>
          <p:nvPr/>
        </p:nvPicPr>
        <p:blipFill rotWithShape="1">
          <a:blip r:embed="rId2">
            <a:alphaModFix/>
          </a:blip>
          <a:srcRect b="2037"/>
          <a:stretch/>
        </p:blipFill>
        <p:spPr>
          <a:xfrm>
            <a:off x="7193413" y="2412099"/>
            <a:ext cx="1627224" cy="22499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6881" y="108254"/>
            <a:ext cx="8779615" cy="1067403"/>
          </a:xfrm>
        </p:spPr>
        <p:txBody>
          <a:bodyPr/>
          <a:lstStyle/>
          <a:p>
            <a:pPr algn="ctr">
              <a:buNone/>
            </a:pPr>
            <a:r>
              <a:rPr lang="sr-Latn-RS" sz="1600" dirty="0" smtClean="0"/>
              <a:t>Prikaz integrisanih implementacija streaming algoritama za tipizaciju vrsta, tipizaciju sojeva i identifikaciju profila otpornosti na antibiotike</a:t>
            </a:r>
            <a:endParaRPr lang="en-US" sz="1600" dirty="0"/>
          </a:p>
        </p:txBody>
      </p:sp>
      <p:pic>
        <p:nvPicPr>
          <p:cNvPr id="4" name="Picture 3" descr="slika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134" y="1174423"/>
            <a:ext cx="5928569" cy="34259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715250" y="540000"/>
            <a:ext cx="4668022" cy="1022100"/>
          </a:xfrm>
        </p:spPr>
        <p:txBody>
          <a:bodyPr/>
          <a:lstStyle/>
          <a:p>
            <a:r>
              <a:rPr lang="sr-Latn-RS" sz="2800" dirty="0" smtClean="0"/>
              <a:t>Okvir za analizu u stvarnom vremenu</a:t>
            </a:r>
            <a:endParaRPr lang="en-US" sz="280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715249" y="1691296"/>
            <a:ext cx="5994933" cy="2832578"/>
          </a:xfrm>
        </p:spPr>
        <p:txBody>
          <a:bodyPr anchor="t"/>
          <a:lstStyle/>
          <a:p>
            <a:r>
              <a:rPr lang="sr-Latn-RS" sz="1200" dirty="0" smtClean="0"/>
              <a:t>Analiza u tačnost algoritma procijenjena je pomoću 5 skupova podatka sekvenciranja MinION-a.</a:t>
            </a:r>
          </a:p>
          <a:p>
            <a:endParaRPr lang="sr-Latn-RS" sz="1200" dirty="0" smtClean="0"/>
          </a:p>
          <a:p>
            <a:r>
              <a:rPr lang="sr-Latn-RS" sz="1200" dirty="0" smtClean="0"/>
              <a:t>Četiri skupa podataka su prikupljena prije kreiranja cjevovoda i emulirano je vrijeme u kome je svako čitanje sekvencirano.</a:t>
            </a:r>
          </a:p>
          <a:p>
            <a:endParaRPr lang="sr-Latn-RS" sz="1200" dirty="0" smtClean="0"/>
          </a:p>
          <a:p>
            <a:r>
              <a:rPr lang="sr-Latn-RS" sz="1200" dirty="0" smtClean="0"/>
              <a:t>Pomoću emulacije uspješno su preneseni podaci sekvenciranja uz hipotetsku propusnost 120 puta veću od one koja je dobijena MinION-om.</a:t>
            </a:r>
          </a:p>
          <a:p>
            <a:endParaRPr lang="sr-Latn-RS" sz="1200" dirty="0" smtClean="0"/>
          </a:p>
          <a:p>
            <a:r>
              <a:rPr lang="sr-Latn-RS" sz="1200" dirty="0" smtClean="0"/>
              <a:t>Peti skup podataka prošao je kroz cjevovod jer je pozvan od Metrichora i predstavlja prvu demonstraciju mogućnosti cjevovoda u realnom vremenu.</a:t>
            </a:r>
          </a:p>
          <a:p>
            <a:endParaRPr lang="sr-Latn-RS" dirty="0" smtClean="0"/>
          </a:p>
          <a:p>
            <a:endParaRPr lang="en-US" dirty="0"/>
          </a:p>
        </p:txBody>
      </p:sp>
      <p:pic>
        <p:nvPicPr>
          <p:cNvPr id="7" name="Google Shape;649;p55"/>
          <p:cNvPicPr preferRelativeResize="0"/>
          <p:nvPr/>
        </p:nvPicPr>
        <p:blipFill rotWithShape="1">
          <a:blip r:embed="rId2">
            <a:alphaModFix/>
          </a:blip>
          <a:srcRect b="2037"/>
          <a:stretch/>
        </p:blipFill>
        <p:spPr>
          <a:xfrm>
            <a:off x="7193413" y="2412099"/>
            <a:ext cx="1627224" cy="22499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715249" y="1809750"/>
            <a:ext cx="4482393" cy="1999104"/>
          </a:xfrm>
        </p:spPr>
        <p:txBody>
          <a:bodyPr/>
          <a:lstStyle/>
          <a:p>
            <a:r>
              <a:rPr lang="sr-Latn-RS" dirty="0" smtClean="0"/>
              <a:t>Generisanje podataka</a:t>
            </a:r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r>
              <a:rPr lang="sr-Latn-RS" dirty="0" smtClean="0"/>
              <a:t>2.2</a:t>
            </a:r>
            <a:endParaRPr lang="en-US" dirty="0"/>
          </a:p>
        </p:txBody>
      </p:sp>
      <p:pic>
        <p:nvPicPr>
          <p:cNvPr id="10" name="Google Shape;1364;p7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5957865" y="2390188"/>
            <a:ext cx="1529126" cy="201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365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5367849" y="3887688"/>
            <a:ext cx="465000" cy="51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366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7612033" y="3768112"/>
            <a:ext cx="635875" cy="63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67;p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12688" y="2035475"/>
            <a:ext cx="379100" cy="39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368;p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49100" y="2977750"/>
            <a:ext cx="537686" cy="56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369;p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24388" y="3118412"/>
            <a:ext cx="211125" cy="22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371;p7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47900" y="2622163"/>
            <a:ext cx="54300" cy="5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715249" y="540000"/>
            <a:ext cx="7383721" cy="628782"/>
          </a:xfrm>
        </p:spPr>
        <p:txBody>
          <a:bodyPr/>
          <a:lstStyle/>
          <a:p>
            <a:pPr algn="ctr"/>
            <a:r>
              <a:rPr lang="sr-Latn-RS" dirty="0" smtClean="0"/>
              <a:t>Generisanje podataka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1609025" y="1278785"/>
            <a:ext cx="6579324" cy="2915080"/>
          </a:xfrm>
        </p:spPr>
        <p:txBody>
          <a:bodyPr anchor="t"/>
          <a:lstStyle/>
          <a:p>
            <a:r>
              <a:rPr lang="sr-Latn-RS" dirty="0" smtClean="0"/>
              <a:t>Korišteni su uzorci iz uzgojenih </a:t>
            </a:r>
            <a:r>
              <a:rPr lang="sr-Latn-RS" dirty="0" smtClean="0"/>
              <a:t>izolata</a:t>
            </a:r>
            <a:r>
              <a:rPr lang="sr-Latn-RS" dirty="0" smtClean="0"/>
              <a:t>:</a:t>
            </a:r>
          </a:p>
          <a:p>
            <a:pPr marL="952500" lvl="1" indent="-342900">
              <a:buFont typeface="+mj-lt"/>
              <a:buAutoNum type="arabicPeriod"/>
            </a:pPr>
            <a:r>
              <a:rPr lang="en-US" dirty="0" err="1" smtClean="0"/>
              <a:t>Dva</a:t>
            </a:r>
            <a:r>
              <a:rPr lang="en-US" dirty="0" smtClean="0"/>
              <a:t> </a:t>
            </a:r>
            <a:r>
              <a:rPr lang="en-US" dirty="0" err="1" smtClean="0"/>
              <a:t>soja</a:t>
            </a:r>
            <a:r>
              <a:rPr lang="en-US" dirty="0" smtClean="0"/>
              <a:t> </a:t>
            </a:r>
            <a:r>
              <a:rPr lang="en-US" dirty="0" err="1" smtClean="0"/>
              <a:t>Klebsiella</a:t>
            </a:r>
            <a:r>
              <a:rPr lang="en-US" dirty="0" smtClean="0"/>
              <a:t> pneumonia ATCC BAA-2146, ATCC 13883.</a:t>
            </a:r>
            <a:endParaRPr lang="sr-Latn-RS" dirty="0" smtClean="0"/>
          </a:p>
          <a:p>
            <a:pPr marL="952500" lvl="1" indent="-342900">
              <a:buFont typeface="+mj-lt"/>
              <a:buAutoNum type="arabicPeriod"/>
            </a:pPr>
            <a:r>
              <a:rPr lang="en-US" dirty="0" err="1" smtClean="0"/>
              <a:t>Jedan</a:t>
            </a:r>
            <a:r>
              <a:rPr lang="en-US" dirty="0" smtClean="0"/>
              <a:t> </a:t>
            </a:r>
            <a:r>
              <a:rPr lang="en-US" dirty="0" err="1" smtClean="0"/>
              <a:t>soj</a:t>
            </a:r>
            <a:r>
              <a:rPr lang="en-US" dirty="0" smtClean="0"/>
              <a:t> </a:t>
            </a:r>
            <a:r>
              <a:rPr lang="en-US" dirty="0" err="1" smtClean="0"/>
              <a:t>Klebsiella</a:t>
            </a:r>
            <a:r>
              <a:rPr lang="en-US" dirty="0" smtClean="0"/>
              <a:t> </a:t>
            </a:r>
            <a:r>
              <a:rPr lang="en-US" dirty="0" err="1" smtClean="0"/>
              <a:t>quasipneumoniae</a:t>
            </a:r>
            <a:r>
              <a:rPr lang="en-US" dirty="0" smtClean="0"/>
              <a:t> ATCC 700603.</a:t>
            </a:r>
          </a:p>
          <a:p>
            <a:pPr marL="952500" lvl="1" indent="-342900">
              <a:buFont typeface="+mj-lt"/>
              <a:buAutoNum type="arabicPeriod"/>
            </a:pPr>
            <a:r>
              <a:rPr lang="en-US" dirty="0" err="1" smtClean="0"/>
              <a:t>Knjiški</a:t>
            </a:r>
            <a:r>
              <a:rPr lang="en-US" dirty="0" smtClean="0"/>
              <a:t> </a:t>
            </a:r>
            <a:r>
              <a:rPr lang="en-US" dirty="0" err="1" smtClean="0"/>
              <a:t>uzorak</a:t>
            </a:r>
            <a:r>
              <a:rPr lang="en-US" dirty="0" smtClean="0"/>
              <a:t> </a:t>
            </a:r>
            <a:r>
              <a:rPr lang="en-US" dirty="0" err="1" smtClean="0"/>
              <a:t>smjese</a:t>
            </a:r>
            <a:r>
              <a:rPr lang="en-US" dirty="0" smtClean="0"/>
              <a:t> </a:t>
            </a:r>
            <a:r>
              <a:rPr lang="en-US" dirty="0" err="1" smtClean="0"/>
              <a:t>koji</a:t>
            </a:r>
            <a:r>
              <a:rPr lang="en-US" dirty="0" smtClean="0"/>
              <a:t> </a:t>
            </a:r>
            <a:r>
              <a:rPr lang="en-US" dirty="0" err="1" smtClean="0"/>
              <a:t>sadrži</a:t>
            </a:r>
            <a:r>
              <a:rPr lang="en-US" dirty="0" smtClean="0"/>
              <a:t> </a:t>
            </a:r>
            <a:r>
              <a:rPr lang="en-US" dirty="0" err="1" smtClean="0"/>
              <a:t>dvije</a:t>
            </a:r>
            <a:r>
              <a:rPr lang="en-US" dirty="0" smtClean="0"/>
              <a:t> </a:t>
            </a:r>
            <a:r>
              <a:rPr lang="en-US" dirty="0" err="1" smtClean="0"/>
              <a:t>različite</a:t>
            </a:r>
            <a:r>
              <a:rPr lang="en-US" dirty="0" smtClean="0"/>
              <a:t> </a:t>
            </a:r>
            <a:r>
              <a:rPr lang="en-US" dirty="0" err="1" smtClean="0"/>
              <a:t>biblioteke</a:t>
            </a:r>
            <a:r>
              <a:rPr lang="en-US" dirty="0" smtClean="0"/>
              <a:t> </a:t>
            </a:r>
            <a:r>
              <a:rPr lang="en-US" dirty="0" err="1" smtClean="0"/>
              <a:t>sekvenciranja</a:t>
            </a:r>
            <a:r>
              <a:rPr lang="en-US" dirty="0" smtClean="0"/>
              <a:t> </a:t>
            </a:r>
            <a:r>
              <a:rPr lang="en-US" dirty="0" err="1" smtClean="0"/>
              <a:t>pripremljene</a:t>
            </a:r>
            <a:r>
              <a:rPr lang="en-US" dirty="0" smtClean="0"/>
              <a:t> </a:t>
            </a:r>
            <a:r>
              <a:rPr lang="en-US" dirty="0" err="1" smtClean="0"/>
              <a:t>od</a:t>
            </a:r>
            <a:r>
              <a:rPr lang="en-US" dirty="0" smtClean="0"/>
              <a:t> </a:t>
            </a:r>
            <a:r>
              <a:rPr lang="en-US" dirty="0" err="1" smtClean="0"/>
              <a:t>soja</a:t>
            </a:r>
            <a:r>
              <a:rPr lang="en-US" dirty="0" smtClean="0"/>
              <a:t> Escherichia coli ATCC 25922 </a:t>
            </a:r>
            <a:r>
              <a:rPr lang="en-US" dirty="0" err="1" smtClean="0"/>
              <a:t>i</a:t>
            </a:r>
            <a:r>
              <a:rPr lang="en-US" dirty="0" smtClean="0"/>
              <a:t> </a:t>
            </a:r>
            <a:r>
              <a:rPr lang="en-US" dirty="0" err="1" smtClean="0"/>
              <a:t>soja</a:t>
            </a:r>
            <a:r>
              <a:rPr lang="en-US" dirty="0" smtClean="0"/>
              <a:t> </a:t>
            </a:r>
            <a:r>
              <a:rPr lang="en-US" dirty="0" err="1" smtClean="0"/>
              <a:t>Straphylococcus</a:t>
            </a:r>
            <a:r>
              <a:rPr lang="en-US" dirty="0" smtClean="0"/>
              <a:t> </a:t>
            </a:r>
            <a:r>
              <a:rPr lang="en-US" dirty="0" err="1" smtClean="0"/>
              <a:t>aureus</a:t>
            </a:r>
            <a:r>
              <a:rPr lang="en-US" dirty="0" smtClean="0"/>
              <a:t> ATCC 25923, </a:t>
            </a:r>
            <a:r>
              <a:rPr lang="en-US" dirty="0" err="1" smtClean="0"/>
              <a:t>skupljenih</a:t>
            </a:r>
            <a:r>
              <a:rPr lang="en-US" dirty="0" smtClean="0"/>
              <a:t> </a:t>
            </a:r>
            <a:r>
              <a:rPr lang="en-US" dirty="0" err="1" smtClean="0"/>
              <a:t>na</a:t>
            </a:r>
            <a:r>
              <a:rPr lang="en-US" dirty="0" smtClean="0"/>
              <a:t> </a:t>
            </a:r>
            <a:r>
              <a:rPr lang="en-US" dirty="0" err="1" smtClean="0"/>
              <a:t>različitim</a:t>
            </a:r>
            <a:r>
              <a:rPr lang="en-US" dirty="0" smtClean="0"/>
              <a:t> </a:t>
            </a:r>
            <a:r>
              <a:rPr lang="en-US" dirty="0" err="1" smtClean="0"/>
              <a:t>nivoima</a:t>
            </a:r>
            <a:r>
              <a:rPr lang="en-US" dirty="0" smtClean="0"/>
              <a:t> </a:t>
            </a:r>
            <a:r>
              <a:rPr lang="en-US" dirty="0" err="1" smtClean="0"/>
              <a:t>prije</a:t>
            </a:r>
            <a:r>
              <a:rPr lang="en-US" dirty="0" smtClean="0"/>
              <a:t> </a:t>
            </a:r>
            <a:r>
              <a:rPr lang="en-US" dirty="0" err="1" smtClean="0"/>
              <a:t>sekvenciranja</a:t>
            </a:r>
            <a:r>
              <a:rPr lang="en-US" dirty="0" smtClean="0"/>
              <a:t>.</a:t>
            </a:r>
          </a:p>
          <a:p>
            <a:pPr marL="495300" lvl="0" indent="-342900">
              <a:buFont typeface="+mj-lt"/>
              <a:buAutoNum type="arabicPeriod"/>
            </a:pPr>
            <a:endParaRPr lang="en-US" dirty="0" smtClean="0"/>
          </a:p>
          <a:p>
            <a:r>
              <a:rPr lang="en-US" dirty="0" err="1" smtClean="0"/>
              <a:t>Uzorci</a:t>
            </a:r>
            <a:r>
              <a:rPr lang="en-US" dirty="0" smtClean="0"/>
              <a:t> ATCC BAA-2146 </a:t>
            </a:r>
            <a:r>
              <a:rPr lang="en-US" dirty="0" err="1" smtClean="0"/>
              <a:t>i</a:t>
            </a:r>
            <a:r>
              <a:rPr lang="en-US" dirty="0" smtClean="0"/>
              <a:t> ATCC 700603 </a:t>
            </a:r>
            <a:r>
              <a:rPr lang="en-US" dirty="0" err="1" smtClean="0"/>
              <a:t>sekvencirani</a:t>
            </a:r>
            <a:r>
              <a:rPr lang="en-US" dirty="0" smtClean="0"/>
              <a:t> </a:t>
            </a:r>
            <a:r>
              <a:rPr lang="en-US" dirty="0" err="1" smtClean="0"/>
              <a:t>su</a:t>
            </a:r>
            <a:r>
              <a:rPr lang="en-US" dirty="0" smtClean="0"/>
              <a:t>  </a:t>
            </a:r>
            <a:r>
              <a:rPr lang="en-US" dirty="0" err="1" smtClean="0"/>
              <a:t>sa</a:t>
            </a:r>
            <a:r>
              <a:rPr lang="en-US" dirty="0" smtClean="0"/>
              <a:t> </a:t>
            </a:r>
            <a:r>
              <a:rPr lang="en-US" dirty="0" err="1" smtClean="0"/>
              <a:t>MinION-om</a:t>
            </a:r>
            <a:r>
              <a:rPr lang="en-US" dirty="0" smtClean="0"/>
              <a:t> </a:t>
            </a:r>
            <a:r>
              <a:rPr lang="en-US" dirty="0" err="1" smtClean="0"/>
              <a:t>korištenjem</a:t>
            </a:r>
            <a:r>
              <a:rPr lang="en-US" dirty="0" smtClean="0"/>
              <a:t> </a:t>
            </a:r>
            <a:r>
              <a:rPr lang="en-US" dirty="0" err="1" smtClean="0"/>
              <a:t>hemije</a:t>
            </a:r>
            <a:r>
              <a:rPr lang="en-US" dirty="0" smtClean="0"/>
              <a:t> R7, a </a:t>
            </a:r>
            <a:r>
              <a:rPr lang="en-US" dirty="0" err="1" smtClean="0"/>
              <a:t>za</a:t>
            </a:r>
            <a:r>
              <a:rPr lang="en-US" dirty="0" smtClean="0"/>
              <a:t> </a:t>
            </a:r>
            <a:r>
              <a:rPr lang="en-US" dirty="0" err="1" smtClean="0"/>
              <a:t>ostale</a:t>
            </a:r>
            <a:r>
              <a:rPr lang="en-US" dirty="0" smtClean="0"/>
              <a:t> </a:t>
            </a:r>
            <a:r>
              <a:rPr lang="en-US" dirty="0" err="1" smtClean="0"/>
              <a:t>uzorke</a:t>
            </a:r>
            <a:r>
              <a:rPr lang="en-US" dirty="0" smtClean="0"/>
              <a:t> je </a:t>
            </a:r>
            <a:r>
              <a:rPr lang="en-US" dirty="0" err="1" smtClean="0"/>
              <a:t>korištena</a:t>
            </a:r>
            <a:r>
              <a:rPr lang="en-US" dirty="0" smtClean="0"/>
              <a:t> </a:t>
            </a:r>
            <a:r>
              <a:rPr lang="en-US" dirty="0" err="1" smtClean="0"/>
              <a:t>poboljšana</a:t>
            </a:r>
            <a:r>
              <a:rPr lang="en-US" dirty="0" smtClean="0"/>
              <a:t> </a:t>
            </a:r>
            <a:r>
              <a:rPr lang="en-US" dirty="0" err="1" smtClean="0"/>
              <a:t>hemij</a:t>
            </a:r>
            <a:r>
              <a:rPr lang="en-US" dirty="0" smtClean="0"/>
              <a:t> R7.3.</a:t>
            </a:r>
            <a:br>
              <a:rPr lang="en-US" dirty="0" smtClean="0"/>
            </a:br>
            <a:endParaRPr lang="en-US" dirty="0" smtClean="0"/>
          </a:p>
          <a:p>
            <a:endParaRPr lang="sr-Latn-RS" dirty="0" smtClean="0"/>
          </a:p>
          <a:p>
            <a:pPr marL="495300" indent="-342900">
              <a:buFont typeface="+mj-lt"/>
              <a:buAutoNum type="arabicPeriod"/>
            </a:pPr>
            <a:endParaRPr lang="en-US" dirty="0"/>
          </a:p>
        </p:txBody>
      </p:sp>
      <p:pic>
        <p:nvPicPr>
          <p:cNvPr id="5" name="Google Shape;568;p51"/>
          <p:cNvPicPr preferRelativeResize="0"/>
          <p:nvPr/>
        </p:nvPicPr>
        <p:blipFill rotWithShape="1">
          <a:blip r:embed="rId2">
            <a:alphaModFix/>
          </a:blip>
          <a:srcRect l="29945" t="6866" r="29949" b="6874"/>
          <a:stretch/>
        </p:blipFill>
        <p:spPr>
          <a:xfrm>
            <a:off x="715249" y="3436325"/>
            <a:ext cx="864102" cy="1314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5250" y="336884"/>
            <a:ext cx="7397472" cy="804397"/>
          </a:xfrm>
        </p:spPr>
        <p:txBody>
          <a:bodyPr/>
          <a:lstStyle/>
          <a:p>
            <a:r>
              <a:rPr lang="sr-Latn-RS" dirty="0" smtClean="0"/>
              <a:t>Informacije o korištenim uzorcima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5250" y="1533167"/>
            <a:ext cx="2770470" cy="2568583"/>
          </a:xfrm>
        </p:spPr>
        <p:txBody>
          <a:bodyPr/>
          <a:lstStyle/>
          <a:p>
            <a:r>
              <a:rPr lang="sr-Latn-RS" dirty="0" smtClean="0"/>
              <a:t>Navedeni izolati su sekvencirani Illumina platformom MiSeq.</a:t>
            </a:r>
          </a:p>
          <a:p>
            <a:endParaRPr lang="sr-Latn-RS" dirty="0" smtClean="0"/>
          </a:p>
          <a:p>
            <a:r>
              <a:rPr lang="sr-Latn-RS" dirty="0" smtClean="0"/>
              <a:t>Izolati u mješovitom uzorku se sekvenciraju posebno</a:t>
            </a:r>
            <a:endParaRPr lang="en-US" dirty="0"/>
          </a:p>
        </p:txBody>
      </p:sp>
      <p:pic>
        <p:nvPicPr>
          <p:cNvPr id="4" name="Picture 3" descr="sliika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7175" y="1794425"/>
            <a:ext cx="5363065" cy="1968466"/>
          </a:xfrm>
          <a:prstGeom prst="rect">
            <a:avLst/>
          </a:prstGeom>
        </p:spPr>
      </p:pic>
      <p:pic>
        <p:nvPicPr>
          <p:cNvPr id="6" name="Google Shape;693;p56"/>
          <p:cNvPicPr preferRelativeResize="0"/>
          <p:nvPr/>
        </p:nvPicPr>
        <p:blipFill rotWithShape="1">
          <a:blip r:embed="rId3">
            <a:alphaModFix/>
          </a:blip>
          <a:srcRect l="19345" t="1380" r="17985" b="1380"/>
          <a:stretch/>
        </p:blipFill>
        <p:spPr>
          <a:xfrm>
            <a:off x="7678900" y="276786"/>
            <a:ext cx="1054648" cy="10907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715249" y="1809750"/>
            <a:ext cx="4482393" cy="2576620"/>
          </a:xfrm>
        </p:spPr>
        <p:txBody>
          <a:bodyPr/>
          <a:lstStyle/>
          <a:p>
            <a:r>
              <a:rPr lang="sr-Latn-RS" sz="3600" dirty="0" smtClean="0"/>
              <a:t>Prinosi sekvenciranja i kvalitet MinION sekvenciranja</a:t>
            </a:r>
            <a:endParaRPr lang="en-US" sz="3600" dirty="0"/>
          </a:p>
        </p:txBody>
      </p:sp>
      <p:sp>
        <p:nvSpPr>
          <p:cNvPr id="9" name="Title 8"/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r>
              <a:rPr lang="sr-Latn-RS" dirty="0" smtClean="0"/>
              <a:t>2.3</a:t>
            </a:r>
            <a:endParaRPr lang="en-US" dirty="0"/>
          </a:p>
        </p:txBody>
      </p:sp>
      <p:pic>
        <p:nvPicPr>
          <p:cNvPr id="10" name="Google Shape;1364;p7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5957865" y="2390188"/>
            <a:ext cx="1529126" cy="201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365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5367849" y="3887688"/>
            <a:ext cx="465000" cy="51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366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7612033" y="3768112"/>
            <a:ext cx="635875" cy="63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67;p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12688" y="2035475"/>
            <a:ext cx="379100" cy="39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368;p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49100" y="2977750"/>
            <a:ext cx="537686" cy="56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369;p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24388" y="3118412"/>
            <a:ext cx="211125" cy="22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371;p7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47900" y="2622163"/>
            <a:ext cx="54300" cy="5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0"/>
          <p:cNvSpPr txBox="1">
            <a:spLocks noGrp="1"/>
          </p:cNvSpPr>
          <p:nvPr>
            <p:ph type="title"/>
          </p:nvPr>
        </p:nvSpPr>
        <p:spPr>
          <a:xfrm>
            <a:off x="2438400" y="277575"/>
            <a:ext cx="5239160" cy="54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dirty="0" smtClean="0"/>
              <a:t>Sažetak</a:t>
            </a:r>
            <a:endParaRPr/>
          </a:p>
        </p:txBody>
      </p:sp>
      <p:sp>
        <p:nvSpPr>
          <p:cNvPr id="267" name="Google Shape;267;p40"/>
          <p:cNvSpPr txBox="1">
            <a:spLocks noGrp="1"/>
          </p:cNvSpPr>
          <p:nvPr>
            <p:ph type="subTitle" idx="1"/>
          </p:nvPr>
        </p:nvSpPr>
        <p:spPr>
          <a:xfrm>
            <a:off x="2052320" y="1099750"/>
            <a:ext cx="6943399" cy="337339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sr-Latn-RS" sz="1600" dirty="0" smtClean="0">
                <a:latin typeface="+mj-lt"/>
              </a:rPr>
              <a:t> MinION generiše podatke o DNK sekvencama u realnom vremenu, što ima potencijal da skrati vrijeme od uzorka do rezultata.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endParaRPr lang="sr-Latn-RS" sz="1600" dirty="0">
              <a:latin typeface="+mj-l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sr-Latn-RS" sz="1600" dirty="0" smtClean="0">
                <a:latin typeface="+mj-lt"/>
              </a:rPr>
              <a:t> Brza dijagnoza bakterijskih infekcija i indentifikacija otpornosti na lijekove.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endParaRPr lang="sr-Latn-RS" sz="1600" dirty="0" smtClean="0">
              <a:latin typeface="+mj-l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sr-Latn-RS" sz="1600" dirty="0" smtClean="0">
                <a:latin typeface="+mj-lt"/>
              </a:rPr>
              <a:t> Predstavljen je okvir za streaming analizu MinION sekvenci zajedno sa probabilističkim streaming algoritmima za tipizaciju vrsta, sojeva i identifikaciju profila otpornosti na antibiotike.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endParaRPr lang="sr-Latn-RS" sz="1600" dirty="0" smtClean="0">
              <a:latin typeface="+mj-l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sr-Latn-RS" sz="1600" dirty="0" smtClean="0">
                <a:latin typeface="+mj-lt"/>
              </a:rPr>
              <a:t>Korištena su 4 uzorka izolata kulture, uzorak miješanih vrsta i pokazano je da se podaci o bakterijskim vrstama i sojevima mogu dobiti unutar 30 minuta sekvenciranja i korištenjem oko 500 očitavanja.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endParaRPr lang="sr-Latn-RS" dirty="0" smtClean="0">
              <a:latin typeface="+mj-l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endParaRPr lang="sr-Latn-RS" dirty="0" smtClean="0">
              <a:latin typeface="+mj-lt"/>
            </a:endParaRPr>
          </a:p>
        </p:txBody>
      </p:sp>
      <p:pic>
        <p:nvPicPr>
          <p:cNvPr id="268" name="Google Shape;268;p40"/>
          <p:cNvPicPr preferRelativeResize="0"/>
          <p:nvPr/>
        </p:nvPicPr>
        <p:blipFill rotWithShape="1">
          <a:blip r:embed="rId3">
            <a:alphaModFix/>
          </a:blip>
          <a:srcRect t="3678" r="38631" b="9568"/>
          <a:stretch/>
        </p:blipFill>
        <p:spPr>
          <a:xfrm>
            <a:off x="0" y="0"/>
            <a:ext cx="2450853" cy="346455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0" name="Google Shape;270;p40"/>
          <p:cNvGrpSpPr/>
          <p:nvPr/>
        </p:nvGrpSpPr>
        <p:grpSpPr>
          <a:xfrm rot="5400000">
            <a:off x="8459352" y="525364"/>
            <a:ext cx="448016" cy="159289"/>
            <a:chOff x="4405045" y="960533"/>
            <a:chExt cx="680462" cy="241934"/>
          </a:xfrm>
        </p:grpSpPr>
        <p:grpSp>
          <p:nvGrpSpPr>
            <p:cNvPr id="271" name="Google Shape;271;p40"/>
            <p:cNvGrpSpPr/>
            <p:nvPr/>
          </p:nvGrpSpPr>
          <p:grpSpPr>
            <a:xfrm>
              <a:off x="4405045" y="960533"/>
              <a:ext cx="680462" cy="241934"/>
              <a:chOff x="4405045" y="960533"/>
              <a:chExt cx="680462" cy="241934"/>
            </a:xfrm>
          </p:grpSpPr>
          <p:sp>
            <p:nvSpPr>
              <p:cNvPr id="272" name="Google Shape;272;p40"/>
              <p:cNvSpPr/>
              <p:nvPr/>
            </p:nvSpPr>
            <p:spPr>
              <a:xfrm rot="2700000">
                <a:off x="4663796" y="997170"/>
                <a:ext cx="163342" cy="168857"/>
              </a:xfrm>
              <a:prstGeom prst="round2DiagRect">
                <a:avLst>
                  <a:gd name="adj1" fmla="val 50000"/>
                  <a:gd name="adj2" fmla="val 0"/>
                </a:avLst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273;p40"/>
              <p:cNvSpPr/>
              <p:nvPr/>
            </p:nvSpPr>
            <p:spPr>
              <a:xfrm rot="-2700000">
                <a:off x="4436501" y="995607"/>
                <a:ext cx="151887" cy="151887"/>
              </a:xfrm>
              <a:prstGeom prst="arc">
                <a:avLst>
                  <a:gd name="adj1" fmla="val 17826268"/>
                  <a:gd name="adj2" fmla="val 0"/>
                </a:avLst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74" name="Google Shape;274;p40"/>
              <p:cNvCxnSpPr>
                <a:stCxn id="273" idx="2"/>
                <a:endCxn id="272" idx="1"/>
              </p:cNvCxnSpPr>
              <p:nvPr/>
            </p:nvCxnSpPr>
            <p:spPr>
              <a:xfrm rot="-5400000" flipH="1">
                <a:off x="4564345" y="1019650"/>
                <a:ext cx="123300" cy="119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75" name="Google Shape;275;p40"/>
              <p:cNvSpPr/>
              <p:nvPr/>
            </p:nvSpPr>
            <p:spPr>
              <a:xfrm rot="-8100000" flipH="1">
                <a:off x="4436501" y="1019123"/>
                <a:ext cx="151887" cy="151887"/>
              </a:xfrm>
              <a:prstGeom prst="arc">
                <a:avLst>
                  <a:gd name="adj1" fmla="val 17776405"/>
                  <a:gd name="adj2" fmla="val 0"/>
                </a:avLst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76" name="Google Shape;276;p40"/>
              <p:cNvCxnSpPr>
                <a:stCxn id="275" idx="2"/>
              </p:cNvCxnSpPr>
              <p:nvPr/>
            </p:nvCxnSpPr>
            <p:spPr>
              <a:xfrm rot="-5400000">
                <a:off x="4564345" y="1027266"/>
                <a:ext cx="123300" cy="119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77" name="Google Shape;277;p40"/>
              <p:cNvSpPr/>
              <p:nvPr/>
            </p:nvSpPr>
            <p:spPr>
              <a:xfrm rot="2700000" flipH="1">
                <a:off x="4902164" y="991990"/>
                <a:ext cx="151887" cy="151887"/>
              </a:xfrm>
              <a:prstGeom prst="arc">
                <a:avLst>
                  <a:gd name="adj1" fmla="val 17826268"/>
                  <a:gd name="adj2" fmla="val 0"/>
                </a:avLst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78" name="Google Shape;278;p40"/>
              <p:cNvCxnSpPr>
                <a:stCxn id="277" idx="2"/>
              </p:cNvCxnSpPr>
              <p:nvPr/>
            </p:nvCxnSpPr>
            <p:spPr>
              <a:xfrm rot="5400000">
                <a:off x="4802907" y="1016033"/>
                <a:ext cx="123300" cy="119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79" name="Google Shape;279;p40"/>
              <p:cNvSpPr/>
              <p:nvPr/>
            </p:nvSpPr>
            <p:spPr>
              <a:xfrm rot="8100000">
                <a:off x="4902164" y="1015506"/>
                <a:ext cx="151887" cy="151887"/>
              </a:xfrm>
              <a:prstGeom prst="arc">
                <a:avLst>
                  <a:gd name="adj1" fmla="val 17776405"/>
                  <a:gd name="adj2" fmla="val 0"/>
                </a:avLst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80" name="Google Shape;280;p40"/>
              <p:cNvCxnSpPr>
                <a:stCxn id="279" idx="2"/>
              </p:cNvCxnSpPr>
              <p:nvPr/>
            </p:nvCxnSpPr>
            <p:spPr>
              <a:xfrm rot="5400000" flipH="1">
                <a:off x="4802907" y="1023649"/>
                <a:ext cx="123300" cy="119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281" name="Google Shape;281;p40"/>
            <p:cNvCxnSpPr>
              <a:stCxn id="273" idx="2"/>
              <a:endCxn id="275" idx="2"/>
            </p:cNvCxnSpPr>
            <p:nvPr/>
          </p:nvCxnSpPr>
          <p:spPr>
            <a:xfrm rot="5400000">
              <a:off x="4500745" y="1083250"/>
              <a:ext cx="130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2" name="Google Shape;282;p40"/>
            <p:cNvCxnSpPr/>
            <p:nvPr/>
          </p:nvCxnSpPr>
          <p:spPr>
            <a:xfrm flipH="1">
              <a:off x="4527184" y="999281"/>
              <a:ext cx="900" cy="167700"/>
            </a:xfrm>
            <a:prstGeom prst="straightConnector1">
              <a:avLst/>
            </a:pr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3" name="Google Shape;283;p40"/>
            <p:cNvCxnSpPr>
              <a:stCxn id="277" idx="2"/>
              <a:endCxn id="279" idx="2"/>
            </p:cNvCxnSpPr>
            <p:nvPr/>
          </p:nvCxnSpPr>
          <p:spPr>
            <a:xfrm rot="5400000">
              <a:off x="4859007" y="1079633"/>
              <a:ext cx="130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4" name="Google Shape;284;p40"/>
            <p:cNvCxnSpPr/>
            <p:nvPr/>
          </p:nvCxnSpPr>
          <p:spPr>
            <a:xfrm>
              <a:off x="4962470" y="999281"/>
              <a:ext cx="900" cy="167700"/>
            </a:xfrm>
            <a:prstGeom prst="straightConnector1">
              <a:avLst/>
            </a:pr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5" name="Google Shape;285;p40"/>
            <p:cNvCxnSpPr>
              <a:stCxn id="272" idx="3"/>
              <a:endCxn id="272" idx="0"/>
            </p:cNvCxnSpPr>
            <p:nvPr/>
          </p:nvCxnSpPr>
          <p:spPr>
            <a:xfrm rot="5400000">
              <a:off x="4745467" y="1079799"/>
              <a:ext cx="117600" cy="18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6" name="Google Shape;286;p40"/>
            <p:cNvCxnSpPr/>
            <p:nvPr/>
          </p:nvCxnSpPr>
          <p:spPr>
            <a:xfrm flipH="1">
              <a:off x="4725475" y="1001074"/>
              <a:ext cx="900" cy="162300"/>
            </a:xfrm>
            <a:prstGeom prst="straightConnector1">
              <a:avLst/>
            </a:pr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7" name="Google Shape;287;p40"/>
            <p:cNvCxnSpPr/>
            <p:nvPr/>
          </p:nvCxnSpPr>
          <p:spPr>
            <a:xfrm flipH="1">
              <a:off x="4764450" y="1001074"/>
              <a:ext cx="900" cy="162300"/>
            </a:xfrm>
            <a:prstGeom prst="straightConnector1">
              <a:avLst/>
            </a:pr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8" name="Google Shape;288;p40"/>
            <p:cNvCxnSpPr>
              <a:stCxn id="272" idx="2"/>
              <a:endCxn id="272" idx="1"/>
            </p:cNvCxnSpPr>
            <p:nvPr/>
          </p:nvCxnSpPr>
          <p:spPr>
            <a:xfrm rot="5400000">
              <a:off x="4628017" y="1081749"/>
              <a:ext cx="117600" cy="18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45"/>
          <p:cNvSpPr txBox="1">
            <a:spLocks noGrp="1"/>
          </p:cNvSpPr>
          <p:nvPr>
            <p:ph type="title"/>
          </p:nvPr>
        </p:nvSpPr>
        <p:spPr>
          <a:xfrm>
            <a:off x="1430039" y="508763"/>
            <a:ext cx="6854562" cy="998335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lvl="0"/>
            <a:r>
              <a:rPr lang="sr-Latn-RS" sz="3200" dirty="0" smtClean="0"/>
              <a:t>Prinosi sekvenciranja i kvalitet MinION sekvenciranja</a:t>
            </a:r>
            <a:endParaRPr/>
          </a:p>
        </p:txBody>
      </p:sp>
      <p:sp>
        <p:nvSpPr>
          <p:cNvPr id="28" name="Text Placeholder 27"/>
          <p:cNvSpPr>
            <a:spLocks noGrp="1"/>
          </p:cNvSpPr>
          <p:nvPr>
            <p:ph type="body" idx="1"/>
          </p:nvPr>
        </p:nvSpPr>
        <p:spPr>
          <a:xfrm>
            <a:off x="1134406" y="1799550"/>
            <a:ext cx="6586430" cy="2302200"/>
          </a:xfrm>
        </p:spPr>
        <p:txBody>
          <a:bodyPr anchor="t"/>
          <a:lstStyle/>
          <a:p>
            <a:r>
              <a:rPr lang="sr-Latn-RS" dirty="0" smtClean="0"/>
              <a:t>Čitanja sekvenci iz MinION-a se mogu klasifikovati na 3 tipa:</a:t>
            </a:r>
          </a:p>
          <a:p>
            <a:pPr lvl="1">
              <a:buFont typeface="+mj-lt"/>
              <a:buAutoNum type="arabicPeriod"/>
            </a:pPr>
            <a:r>
              <a:rPr lang="sr-Latn-RS" dirty="0" smtClean="0"/>
              <a:t>Predložak</a:t>
            </a:r>
          </a:p>
          <a:p>
            <a:pPr lvl="1">
              <a:buFont typeface="+mj-lt"/>
              <a:buAutoNum type="arabicPeriod"/>
            </a:pPr>
            <a:r>
              <a:rPr lang="sr-Latn-RS" dirty="0" smtClean="0"/>
              <a:t>Komplement</a:t>
            </a:r>
          </a:p>
          <a:p>
            <a:pPr lvl="1">
              <a:buFont typeface="+mj-lt"/>
              <a:buAutoNum type="arabicPeriod"/>
            </a:pPr>
            <a:r>
              <a:rPr lang="sr-Latn-RS" dirty="0" smtClean="0"/>
              <a:t>2D očitavanje višeg kvaliteta</a:t>
            </a:r>
          </a:p>
          <a:p>
            <a:endParaRPr lang="sr-Latn-RS" dirty="0" smtClean="0"/>
          </a:p>
          <a:p>
            <a:r>
              <a:rPr lang="sr-Latn-RS" dirty="0" smtClean="0"/>
              <a:t>Prosječna Phred kvaliteta čitanja predloška i komplementa u 4 rada je u području od 5, dok je za 2D očitavanja oko 9.</a:t>
            </a:r>
            <a:endParaRPr lang="en-US" dirty="0"/>
          </a:p>
        </p:txBody>
      </p:sp>
      <p:pic>
        <p:nvPicPr>
          <p:cNvPr id="403" name="Google Shape;403;p45"/>
          <p:cNvPicPr preferRelativeResize="0"/>
          <p:nvPr/>
        </p:nvPicPr>
        <p:blipFill rotWithShape="1">
          <a:blip r:embed="rId3">
            <a:alphaModFix/>
          </a:blip>
          <a:srcRect l="29945" t="6866" r="29949" b="6874"/>
          <a:stretch/>
        </p:blipFill>
        <p:spPr>
          <a:xfrm>
            <a:off x="8279898" y="3443200"/>
            <a:ext cx="864102" cy="1314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822;p60"/>
          <p:cNvPicPr preferRelativeResize="0"/>
          <p:nvPr/>
        </p:nvPicPr>
        <p:blipFill rotWithShape="1">
          <a:blip r:embed="rId4">
            <a:alphaModFix/>
          </a:blip>
          <a:srcRect l="12896" r="34444" b="16022"/>
          <a:stretch/>
        </p:blipFill>
        <p:spPr>
          <a:xfrm rot="10800000" flipH="1">
            <a:off x="-9525" y="-1"/>
            <a:ext cx="1696200" cy="2705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5250" y="336884"/>
            <a:ext cx="7397472" cy="804397"/>
          </a:xfrm>
        </p:spPr>
        <p:txBody>
          <a:bodyPr/>
          <a:lstStyle/>
          <a:p>
            <a:pPr algn="ctr"/>
            <a:r>
              <a:rPr lang="sr-Latn-RS" sz="2800" dirty="0" smtClean="0"/>
              <a:t>Kvaliteta čitanja Phred rezultata</a:t>
            </a:r>
            <a:endParaRPr lang="en-US" sz="28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5250" y="2846328"/>
            <a:ext cx="7273718" cy="1581293"/>
          </a:xfrm>
        </p:spPr>
        <p:txBody>
          <a:bodyPr anchor="t"/>
          <a:lstStyle/>
          <a:p>
            <a:r>
              <a:rPr lang="sr-Latn-RS" dirty="0" smtClean="0"/>
              <a:t>Srednje dužine čitanja 3 uzorka K. </a:t>
            </a:r>
            <a:r>
              <a:rPr lang="en-US" dirty="0" smtClean="0"/>
              <a:t>P</a:t>
            </a:r>
            <a:r>
              <a:rPr lang="sr-Latn-RS" dirty="0" smtClean="0"/>
              <a:t>neumonia bili su približno 5Kb, dok je mješoviti uzorak bio manji od 1Kb.</a:t>
            </a:r>
          </a:p>
          <a:p>
            <a:endParaRPr lang="sr-Latn-RS" dirty="0" smtClean="0"/>
          </a:p>
          <a:p>
            <a:r>
              <a:rPr lang="en-US" dirty="0" err="1" smtClean="0"/>
              <a:t>Takođe</a:t>
            </a:r>
            <a:r>
              <a:rPr lang="en-US" dirty="0" smtClean="0"/>
              <a:t>, </a:t>
            </a:r>
            <a:r>
              <a:rPr lang="en-US" dirty="0" err="1" smtClean="0"/>
              <a:t>posmatrane</a:t>
            </a:r>
            <a:r>
              <a:rPr lang="en-US" dirty="0" smtClean="0"/>
              <a:t> </a:t>
            </a:r>
            <a:r>
              <a:rPr lang="en-US" dirty="0" err="1" smtClean="0"/>
              <a:t>su</a:t>
            </a:r>
            <a:r>
              <a:rPr lang="en-US" dirty="0" smtClean="0"/>
              <a:t> </a:t>
            </a:r>
            <a:r>
              <a:rPr lang="en-US" dirty="0" err="1" smtClean="0"/>
              <a:t>varijacije</a:t>
            </a:r>
            <a:r>
              <a:rPr lang="en-US" dirty="0" smtClean="0"/>
              <a:t> </a:t>
            </a:r>
            <a:r>
              <a:rPr lang="en-US" dirty="0" err="1" smtClean="0"/>
              <a:t>prinosa</a:t>
            </a:r>
            <a:r>
              <a:rPr lang="en-US" dirty="0" smtClean="0"/>
              <a:t> </a:t>
            </a:r>
            <a:r>
              <a:rPr lang="en-US" dirty="0" err="1" smtClean="0"/>
              <a:t>sekvence</a:t>
            </a:r>
            <a:r>
              <a:rPr lang="en-US" dirty="0" smtClean="0"/>
              <a:t> </a:t>
            </a:r>
            <a:r>
              <a:rPr lang="en-US" dirty="0" err="1" smtClean="0"/>
              <a:t>kroz</a:t>
            </a:r>
            <a:r>
              <a:rPr lang="en-US" dirty="0" smtClean="0"/>
              <a:t> 4 </a:t>
            </a:r>
            <a:r>
              <a:rPr lang="en-US" dirty="0" err="1" smtClean="0"/>
              <a:t>ciklusa</a:t>
            </a:r>
            <a:r>
              <a:rPr lang="en-US" dirty="0" smtClean="0"/>
              <a:t>. </a:t>
            </a:r>
            <a:r>
              <a:rPr lang="en-US" dirty="0" err="1" smtClean="0"/>
              <a:t>Za</a:t>
            </a:r>
            <a:r>
              <a:rPr lang="en-US" dirty="0" smtClean="0"/>
              <a:t> </a:t>
            </a:r>
            <a:r>
              <a:rPr lang="en-US" dirty="0" err="1" smtClean="0"/>
              <a:t>uzorak</a:t>
            </a:r>
            <a:r>
              <a:rPr lang="en-US" dirty="0" smtClean="0"/>
              <a:t> </a:t>
            </a:r>
            <a:r>
              <a:rPr lang="en-US" dirty="0" err="1" smtClean="0"/>
              <a:t>K.pneumoniae</a:t>
            </a:r>
            <a:r>
              <a:rPr lang="en-US" dirty="0" smtClean="0"/>
              <a:t> ATCC BAA-2146 </a:t>
            </a:r>
            <a:r>
              <a:rPr lang="en-US" dirty="0" err="1" smtClean="0"/>
              <a:t>izvođenje</a:t>
            </a:r>
            <a:r>
              <a:rPr lang="en-US" dirty="0" smtClean="0"/>
              <a:t> je </a:t>
            </a:r>
            <a:r>
              <a:rPr lang="en-US" dirty="0" err="1" smtClean="0"/>
              <a:t>dobijeno</a:t>
            </a:r>
            <a:r>
              <a:rPr lang="en-US" dirty="0" smtClean="0"/>
              <a:t> </a:t>
            </a:r>
            <a:r>
              <a:rPr lang="en-US" dirty="0" err="1" smtClean="0"/>
              <a:t>za</a:t>
            </a:r>
            <a:r>
              <a:rPr lang="en-US" dirty="0" smtClean="0"/>
              <a:t> 36 000 </a:t>
            </a:r>
            <a:r>
              <a:rPr lang="en-US" dirty="0" err="1" smtClean="0"/>
              <a:t>očitavanja</a:t>
            </a:r>
            <a:r>
              <a:rPr lang="en-US" dirty="0" smtClean="0"/>
              <a:t>, a </a:t>
            </a:r>
            <a:r>
              <a:rPr lang="en-US" dirty="0" err="1" smtClean="0"/>
              <a:t>za</a:t>
            </a:r>
            <a:r>
              <a:rPr lang="en-US" dirty="0" smtClean="0"/>
              <a:t> K. </a:t>
            </a:r>
            <a:r>
              <a:rPr lang="en-US" dirty="0" err="1" smtClean="0"/>
              <a:t>quasipneu-moniae</a:t>
            </a:r>
            <a:r>
              <a:rPr lang="en-US" dirty="0" smtClean="0"/>
              <a:t> ATCC 700603 </a:t>
            </a:r>
            <a:r>
              <a:rPr lang="en-US" dirty="0" err="1" smtClean="0"/>
              <a:t>za</a:t>
            </a:r>
            <a:r>
              <a:rPr lang="en-US" dirty="0" smtClean="0"/>
              <a:t> 7092 </a:t>
            </a:r>
            <a:r>
              <a:rPr lang="en-US" dirty="0" err="1" smtClean="0"/>
              <a:t>očitavanja</a:t>
            </a:r>
            <a:r>
              <a:rPr lang="en-US" dirty="0" smtClean="0"/>
              <a:t>.</a:t>
            </a:r>
            <a:endParaRPr lang="sr-Latn-RS" dirty="0" smtClean="0"/>
          </a:p>
          <a:p>
            <a:endParaRPr lang="en-US" dirty="0"/>
          </a:p>
        </p:txBody>
      </p:sp>
      <p:pic>
        <p:nvPicPr>
          <p:cNvPr id="6" name="Google Shape;693;p56"/>
          <p:cNvPicPr preferRelativeResize="0"/>
          <p:nvPr/>
        </p:nvPicPr>
        <p:blipFill rotWithShape="1">
          <a:blip r:embed="rId2">
            <a:alphaModFix/>
          </a:blip>
          <a:srcRect l="19345" t="1380" r="17985" b="1380"/>
          <a:stretch/>
        </p:blipFill>
        <p:spPr>
          <a:xfrm>
            <a:off x="7678900" y="276786"/>
            <a:ext cx="1054648" cy="1090727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slika3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276" y="1411689"/>
            <a:ext cx="6813311" cy="129017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2514" y="391886"/>
            <a:ext cx="7947718" cy="1170214"/>
          </a:xfrm>
        </p:spPr>
        <p:txBody>
          <a:bodyPr/>
          <a:lstStyle/>
          <a:p>
            <a:r>
              <a:rPr lang="en-US" dirty="0" err="1" smtClean="0"/>
              <a:t>Prikaz</a:t>
            </a:r>
            <a:r>
              <a:rPr lang="en-US" dirty="0" smtClean="0"/>
              <a:t> </a:t>
            </a:r>
            <a:r>
              <a:rPr lang="en-US" dirty="0" err="1" smtClean="0"/>
              <a:t>prinosa</a:t>
            </a:r>
            <a:r>
              <a:rPr lang="en-US" dirty="0" smtClean="0"/>
              <a:t> </a:t>
            </a:r>
            <a:r>
              <a:rPr lang="en-US" dirty="0" err="1" smtClean="0"/>
              <a:t>sekvenciranja</a:t>
            </a:r>
            <a:r>
              <a:rPr lang="en-US" dirty="0" smtClean="0"/>
              <a:t> </a:t>
            </a:r>
            <a:r>
              <a:rPr lang="en-US" dirty="0" err="1" smtClean="0"/>
              <a:t>prikazani</a:t>
            </a:r>
            <a:r>
              <a:rPr lang="en-US" dirty="0" smtClean="0"/>
              <a:t> </a:t>
            </a:r>
            <a:r>
              <a:rPr lang="en-US" dirty="0" err="1" smtClean="0"/>
              <a:t>kao</a:t>
            </a:r>
            <a:r>
              <a:rPr lang="en-US" dirty="0" smtClean="0"/>
              <a:t> </a:t>
            </a:r>
            <a:r>
              <a:rPr lang="en-US" dirty="0" err="1" smtClean="0"/>
              <a:t>broj</a:t>
            </a:r>
            <a:r>
              <a:rPr lang="en-US" dirty="0" smtClean="0"/>
              <a:t> </a:t>
            </a:r>
            <a:r>
              <a:rPr lang="en-US" dirty="0" err="1" smtClean="0"/>
              <a:t>čitanja</a:t>
            </a:r>
            <a:r>
              <a:rPr lang="en-US" dirty="0" smtClean="0"/>
              <a:t> </a:t>
            </a:r>
            <a:r>
              <a:rPr lang="en-US" dirty="0" err="1" smtClean="0"/>
              <a:t>i</a:t>
            </a:r>
            <a:r>
              <a:rPr lang="en-US" dirty="0" smtClean="0"/>
              <a:t> </a:t>
            </a:r>
            <a:r>
              <a:rPr lang="en-US" dirty="0" err="1" smtClean="0"/>
              <a:t>osnovnog</a:t>
            </a:r>
            <a:r>
              <a:rPr lang="en-US" dirty="0" smtClean="0"/>
              <a:t> </a:t>
            </a:r>
            <a:r>
              <a:rPr lang="en-US" dirty="0" err="1" smtClean="0"/>
              <a:t>broja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1922054" y="1736999"/>
            <a:ext cx="5365646" cy="2594370"/>
          </a:xfrm>
          <a:prstGeom prst="rect">
            <a:avLst/>
          </a:prstGeom>
          <a:ln w="3175">
            <a:solidFill>
              <a:schemeClr val="tx1"/>
            </a:solidFill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653372" y="2275687"/>
            <a:ext cx="4482393" cy="1471290"/>
          </a:xfrm>
        </p:spPr>
        <p:txBody>
          <a:bodyPr/>
          <a:lstStyle/>
          <a:p>
            <a:r>
              <a:rPr lang="sr-Latn-RS" sz="3600" dirty="0" smtClean="0"/>
              <a:t>Otkrivanje vrsta</a:t>
            </a:r>
            <a:endParaRPr lang="en-US" sz="3600" dirty="0"/>
          </a:p>
        </p:txBody>
      </p:sp>
      <p:sp>
        <p:nvSpPr>
          <p:cNvPr id="9" name="Title 8"/>
          <p:cNvSpPr>
            <a:spLocks noGrp="1"/>
          </p:cNvSpPr>
          <p:nvPr>
            <p:ph type="title" idx="2"/>
          </p:nvPr>
        </p:nvSpPr>
        <p:spPr>
          <a:xfrm>
            <a:off x="2347021" y="1125636"/>
            <a:ext cx="961200" cy="960900"/>
          </a:xfrm>
        </p:spPr>
        <p:txBody>
          <a:bodyPr/>
          <a:lstStyle/>
          <a:p>
            <a:r>
              <a:rPr lang="sr-Latn-RS" dirty="0" smtClean="0"/>
              <a:t>2.4</a:t>
            </a:r>
            <a:endParaRPr lang="en-US" dirty="0"/>
          </a:p>
        </p:txBody>
      </p:sp>
      <p:pic>
        <p:nvPicPr>
          <p:cNvPr id="10" name="Google Shape;1364;p7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5957865" y="2390188"/>
            <a:ext cx="1529126" cy="201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365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5367849" y="3887688"/>
            <a:ext cx="465000" cy="51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366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7612033" y="3768112"/>
            <a:ext cx="635875" cy="63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67;p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12688" y="2035475"/>
            <a:ext cx="379100" cy="39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368;p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49100" y="2977750"/>
            <a:ext cx="537686" cy="56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369;p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24388" y="3118412"/>
            <a:ext cx="211125" cy="22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371;p7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47900" y="2622163"/>
            <a:ext cx="54300" cy="5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763376" y="233756"/>
            <a:ext cx="4668022" cy="819580"/>
          </a:xfrm>
        </p:spPr>
        <p:txBody>
          <a:bodyPr/>
          <a:lstStyle/>
          <a:p>
            <a:r>
              <a:rPr lang="sr-Latn-RS" dirty="0" smtClean="0"/>
              <a:t>Otkrivanje vrsta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715249" y="1313161"/>
            <a:ext cx="6469322" cy="3100710"/>
          </a:xfrm>
        </p:spPr>
        <p:txBody>
          <a:bodyPr anchor="t"/>
          <a:lstStyle/>
          <a:p>
            <a:r>
              <a:rPr lang="sr-Latn-RS" dirty="0" err="1" smtClean="0"/>
              <a:t>N</a:t>
            </a:r>
            <a:r>
              <a:rPr lang="en-US" dirty="0" err="1" smtClean="0"/>
              <a:t>apravljena</a:t>
            </a:r>
            <a:r>
              <a:rPr lang="en-US" dirty="0" smtClean="0"/>
              <a:t> je </a:t>
            </a:r>
            <a:r>
              <a:rPr lang="en-US" dirty="0" err="1" smtClean="0"/>
              <a:t>baza</a:t>
            </a:r>
            <a:r>
              <a:rPr lang="en-US" dirty="0" smtClean="0"/>
              <a:t> </a:t>
            </a:r>
            <a:r>
              <a:rPr lang="en-US" dirty="0" err="1" smtClean="0"/>
              <a:t>podataka</a:t>
            </a:r>
            <a:r>
              <a:rPr lang="en-US" dirty="0" smtClean="0"/>
              <a:t> </a:t>
            </a:r>
            <a:r>
              <a:rPr lang="en-US" dirty="0" err="1" smtClean="0"/>
              <a:t>od</a:t>
            </a:r>
            <a:r>
              <a:rPr lang="en-US" dirty="0" smtClean="0"/>
              <a:t> 2785 </a:t>
            </a:r>
            <a:r>
              <a:rPr lang="en-US" dirty="0" err="1" smtClean="0"/>
              <a:t>potpunih</a:t>
            </a:r>
            <a:r>
              <a:rPr lang="en-US" dirty="0" smtClean="0"/>
              <a:t> </a:t>
            </a:r>
            <a:r>
              <a:rPr lang="en-US" dirty="0" err="1" smtClean="0"/>
              <a:t>genoma</a:t>
            </a:r>
            <a:r>
              <a:rPr lang="en-US" dirty="0" smtClean="0"/>
              <a:t> </a:t>
            </a:r>
            <a:r>
              <a:rPr lang="en-US" dirty="0" err="1" smtClean="0"/>
              <a:t>od</a:t>
            </a:r>
            <a:r>
              <a:rPr lang="en-US" dirty="0" smtClean="0"/>
              <a:t> 1489 </a:t>
            </a:r>
            <a:r>
              <a:rPr lang="en-US" dirty="0" err="1" smtClean="0"/>
              <a:t>bakterijskih</a:t>
            </a:r>
            <a:r>
              <a:rPr lang="en-US" dirty="0" smtClean="0"/>
              <a:t> </a:t>
            </a:r>
            <a:r>
              <a:rPr lang="en-US" dirty="0" err="1" smtClean="0"/>
              <a:t>vrsta</a:t>
            </a:r>
            <a:r>
              <a:rPr lang="en-US" dirty="0" smtClean="0"/>
              <a:t> </a:t>
            </a:r>
            <a:r>
              <a:rPr lang="en-US" dirty="0" err="1" smtClean="0"/>
              <a:t>dostupin</a:t>
            </a:r>
            <a:r>
              <a:rPr lang="en-US" dirty="0" smtClean="0"/>
              <a:t> u </a:t>
            </a:r>
            <a:r>
              <a:rPr lang="en-US" dirty="0" err="1" smtClean="0"/>
              <a:t>GenBank</a:t>
            </a:r>
            <a:r>
              <a:rPr lang="en-US" dirty="0" smtClean="0"/>
              <a:t>, </a:t>
            </a:r>
            <a:r>
              <a:rPr lang="en-US" dirty="0" err="1" smtClean="0"/>
              <a:t>proširenu</a:t>
            </a:r>
            <a:r>
              <a:rPr lang="en-US" dirty="0" smtClean="0"/>
              <a:t> </a:t>
            </a:r>
            <a:r>
              <a:rPr lang="en-US" dirty="0" err="1" smtClean="0"/>
              <a:t>sa</a:t>
            </a:r>
            <a:r>
              <a:rPr lang="en-US" dirty="0" smtClean="0"/>
              <a:t> 2 </a:t>
            </a:r>
            <a:r>
              <a:rPr lang="en-US" dirty="0" err="1" smtClean="0"/>
              <a:t>genoma</a:t>
            </a:r>
            <a:r>
              <a:rPr lang="en-US" dirty="0" smtClean="0"/>
              <a:t> K. </a:t>
            </a:r>
            <a:r>
              <a:rPr lang="en-US" dirty="0" err="1" smtClean="0"/>
              <a:t>quasipneumoniae</a:t>
            </a:r>
            <a:r>
              <a:rPr lang="en-US" dirty="0" smtClean="0"/>
              <a:t> </a:t>
            </a:r>
            <a:r>
              <a:rPr lang="en-US" dirty="0" err="1" smtClean="0"/>
              <a:t>jer</a:t>
            </a:r>
            <a:r>
              <a:rPr lang="en-US" dirty="0" smtClean="0"/>
              <a:t> </a:t>
            </a:r>
            <a:r>
              <a:rPr lang="en-US" dirty="0" err="1" smtClean="0"/>
              <a:t>nijedan</a:t>
            </a:r>
            <a:r>
              <a:rPr lang="en-US" dirty="0" smtClean="0"/>
              <a:t> </a:t>
            </a:r>
            <a:r>
              <a:rPr lang="en-US" dirty="0" err="1" smtClean="0"/>
              <a:t>nije</a:t>
            </a:r>
            <a:r>
              <a:rPr lang="en-US" dirty="0" smtClean="0"/>
              <a:t> bio </a:t>
            </a:r>
            <a:r>
              <a:rPr lang="en-US" dirty="0" err="1" smtClean="0"/>
              <a:t>prisutan</a:t>
            </a:r>
            <a:r>
              <a:rPr lang="en-US" dirty="0" smtClean="0"/>
              <a:t> u </a:t>
            </a:r>
            <a:r>
              <a:rPr lang="en-US" dirty="0" err="1" smtClean="0"/>
              <a:t>bazi</a:t>
            </a:r>
            <a:r>
              <a:rPr lang="en-US" dirty="0" smtClean="0"/>
              <a:t> </a:t>
            </a:r>
            <a:r>
              <a:rPr lang="en-US" dirty="0" err="1" smtClean="0"/>
              <a:t>podataka</a:t>
            </a:r>
            <a:r>
              <a:rPr lang="en-US" dirty="0" smtClean="0"/>
              <a:t>.</a:t>
            </a:r>
            <a:endParaRPr lang="sr-Latn-RS" dirty="0" smtClean="0"/>
          </a:p>
          <a:p>
            <a:endParaRPr lang="sr-Latn-RS" dirty="0" smtClean="0"/>
          </a:p>
          <a:p>
            <a:r>
              <a:rPr lang="en-US" dirty="0" err="1" smtClean="0"/>
              <a:t>Baza</a:t>
            </a:r>
            <a:r>
              <a:rPr lang="en-US" dirty="0" smtClean="0"/>
              <a:t> </a:t>
            </a:r>
            <a:r>
              <a:rPr lang="en-US" dirty="0" err="1" smtClean="0"/>
              <a:t>podataka</a:t>
            </a:r>
            <a:r>
              <a:rPr lang="en-US" dirty="0" smtClean="0"/>
              <a:t> je </a:t>
            </a:r>
            <a:r>
              <a:rPr lang="en-US" dirty="0" err="1" smtClean="0"/>
              <a:t>sadržala</a:t>
            </a:r>
            <a:r>
              <a:rPr lang="en-US" dirty="0" smtClean="0"/>
              <a:t> </a:t>
            </a:r>
            <a:r>
              <a:rPr lang="en-US" dirty="0" err="1" smtClean="0"/>
              <a:t>nekoliko</a:t>
            </a:r>
            <a:r>
              <a:rPr lang="en-US" dirty="0" smtClean="0"/>
              <a:t> </a:t>
            </a:r>
            <a:r>
              <a:rPr lang="en-US" dirty="0" err="1" smtClean="0"/>
              <a:t>sojeva</a:t>
            </a:r>
            <a:r>
              <a:rPr lang="en-US" dirty="0" smtClean="0"/>
              <a:t> </a:t>
            </a:r>
            <a:r>
              <a:rPr lang="en-US" dirty="0" err="1" smtClean="0"/>
              <a:t>K.pneumoniae</a:t>
            </a:r>
            <a:r>
              <a:rPr lang="en-US" dirty="0" smtClean="0"/>
              <a:t>, </a:t>
            </a:r>
            <a:r>
              <a:rPr lang="en-US" dirty="0" err="1" smtClean="0"/>
              <a:t>E.coli</a:t>
            </a:r>
            <a:r>
              <a:rPr lang="en-US" dirty="0" smtClean="0"/>
              <a:t> </a:t>
            </a:r>
            <a:r>
              <a:rPr lang="en-US" dirty="0" err="1" smtClean="0"/>
              <a:t>i</a:t>
            </a:r>
            <a:r>
              <a:rPr lang="en-US" dirty="0" smtClean="0"/>
              <a:t> </a:t>
            </a:r>
            <a:r>
              <a:rPr lang="en-US" dirty="0" err="1" smtClean="0"/>
              <a:t>S.aureus</a:t>
            </a:r>
            <a:r>
              <a:rPr lang="en-US" dirty="0" smtClean="0"/>
              <a:t> (10, 63 </a:t>
            </a:r>
            <a:r>
              <a:rPr lang="en-US" dirty="0" err="1" smtClean="0"/>
              <a:t>i</a:t>
            </a:r>
            <a:r>
              <a:rPr lang="en-US" dirty="0" smtClean="0"/>
              <a:t> 49 </a:t>
            </a:r>
            <a:r>
              <a:rPr lang="en-US" dirty="0" err="1" smtClean="0"/>
              <a:t>redom</a:t>
            </a:r>
            <a:r>
              <a:rPr lang="en-US" dirty="0" smtClean="0"/>
              <a:t>), </a:t>
            </a:r>
            <a:r>
              <a:rPr lang="en-US" dirty="0" err="1" smtClean="0"/>
              <a:t>ali</a:t>
            </a:r>
            <a:r>
              <a:rPr lang="en-US" dirty="0" smtClean="0"/>
              <a:t> </a:t>
            </a:r>
            <a:r>
              <a:rPr lang="en-US" dirty="0" err="1" smtClean="0"/>
              <a:t>nijedan</a:t>
            </a:r>
            <a:r>
              <a:rPr lang="en-US" dirty="0" smtClean="0"/>
              <a:t> </a:t>
            </a:r>
            <a:r>
              <a:rPr lang="en-US" dirty="0" err="1" smtClean="0"/>
              <a:t>od</a:t>
            </a:r>
            <a:r>
              <a:rPr lang="en-US" dirty="0" smtClean="0"/>
              <a:t> pet </a:t>
            </a:r>
            <a:r>
              <a:rPr lang="en-US" dirty="0" err="1" smtClean="0"/>
              <a:t>sojeva</a:t>
            </a:r>
            <a:r>
              <a:rPr lang="en-US" dirty="0" smtClean="0"/>
              <a:t> </a:t>
            </a:r>
            <a:r>
              <a:rPr lang="en-US" dirty="0" err="1" smtClean="0"/>
              <a:t>koji</a:t>
            </a:r>
            <a:r>
              <a:rPr lang="en-US" dirty="0" smtClean="0"/>
              <a:t> </a:t>
            </a:r>
            <a:r>
              <a:rPr lang="en-US" dirty="0" err="1" smtClean="0"/>
              <a:t>su</a:t>
            </a:r>
            <a:r>
              <a:rPr lang="en-US" dirty="0" smtClean="0"/>
              <a:t> </a:t>
            </a:r>
            <a:r>
              <a:rPr lang="en-US" dirty="0" err="1" smtClean="0"/>
              <a:t>prisutni</a:t>
            </a:r>
            <a:r>
              <a:rPr lang="en-US" dirty="0" smtClean="0"/>
              <a:t> u </a:t>
            </a:r>
            <a:r>
              <a:rPr lang="en-US" dirty="0" err="1" smtClean="0"/>
              <a:t>uzorcima</a:t>
            </a:r>
            <a:r>
              <a:rPr lang="en-US" dirty="0" smtClean="0"/>
              <a:t> </a:t>
            </a:r>
            <a:r>
              <a:rPr lang="en-US" dirty="0" err="1" smtClean="0"/>
              <a:t>koji</a:t>
            </a:r>
            <a:r>
              <a:rPr lang="en-US" dirty="0" smtClean="0"/>
              <a:t> </a:t>
            </a:r>
            <a:r>
              <a:rPr lang="en-US" dirty="0" err="1" smtClean="0"/>
              <a:t>su</a:t>
            </a:r>
            <a:r>
              <a:rPr lang="en-US" dirty="0" smtClean="0"/>
              <a:t> se </a:t>
            </a:r>
            <a:r>
              <a:rPr lang="en-US" dirty="0" err="1" smtClean="0"/>
              <a:t>ispitivali</a:t>
            </a:r>
            <a:r>
              <a:rPr lang="en-US" dirty="0" smtClean="0"/>
              <a:t> u </a:t>
            </a:r>
            <a:r>
              <a:rPr lang="en-US" dirty="0" err="1" smtClean="0"/>
              <a:t>ovom</a:t>
            </a:r>
            <a:r>
              <a:rPr lang="en-US" dirty="0" smtClean="0"/>
              <a:t> </a:t>
            </a:r>
            <a:r>
              <a:rPr lang="en-US" dirty="0" err="1" smtClean="0"/>
              <a:t>radu</a:t>
            </a:r>
            <a:r>
              <a:rPr lang="en-US" dirty="0" smtClean="0"/>
              <a:t> </a:t>
            </a:r>
            <a:r>
              <a:rPr lang="en-US" dirty="0" err="1" smtClean="0"/>
              <a:t>nije</a:t>
            </a:r>
            <a:r>
              <a:rPr lang="en-US" dirty="0" smtClean="0"/>
              <a:t> bio </a:t>
            </a:r>
            <a:r>
              <a:rPr lang="en-US" dirty="0" err="1" smtClean="0"/>
              <a:t>prisutan</a:t>
            </a:r>
            <a:r>
              <a:rPr lang="en-US" dirty="0" smtClean="0"/>
              <a:t>.</a:t>
            </a:r>
            <a:endParaRPr lang="sr-Latn-RS" dirty="0" smtClean="0"/>
          </a:p>
          <a:p>
            <a:endParaRPr lang="sr-Latn-RS" dirty="0" smtClean="0"/>
          </a:p>
          <a:p>
            <a:r>
              <a:rPr lang="en-US" dirty="0" smtClean="0"/>
              <a:t>U </a:t>
            </a:r>
            <a:r>
              <a:rPr lang="en-US" dirty="0" err="1" smtClean="0"/>
              <a:t>oba</a:t>
            </a:r>
            <a:r>
              <a:rPr lang="en-US" dirty="0" smtClean="0"/>
              <a:t> </a:t>
            </a:r>
            <a:r>
              <a:rPr lang="en-US" dirty="0" err="1" smtClean="0"/>
              <a:t>uzorka</a:t>
            </a:r>
            <a:r>
              <a:rPr lang="en-US" dirty="0" smtClean="0"/>
              <a:t> </a:t>
            </a:r>
            <a:r>
              <a:rPr lang="en-US" dirty="0" err="1" smtClean="0"/>
              <a:t>K.pneumoniae</a:t>
            </a:r>
            <a:r>
              <a:rPr lang="en-US" dirty="0" smtClean="0"/>
              <a:t> </a:t>
            </a:r>
            <a:r>
              <a:rPr lang="en-US" dirty="0" err="1" smtClean="0"/>
              <a:t>i</a:t>
            </a:r>
            <a:r>
              <a:rPr lang="en-US" dirty="0" smtClean="0"/>
              <a:t> u </a:t>
            </a:r>
            <a:r>
              <a:rPr lang="en-US" dirty="0" err="1" smtClean="0"/>
              <a:t>K.quasiop-neumoniae</a:t>
            </a:r>
            <a:r>
              <a:rPr lang="en-US" dirty="0" smtClean="0"/>
              <a:t> </a:t>
            </a:r>
            <a:r>
              <a:rPr lang="en-US" dirty="0" err="1" smtClean="0"/>
              <a:t>uspješno</a:t>
            </a:r>
            <a:r>
              <a:rPr lang="en-US" dirty="0" smtClean="0"/>
              <a:t> </a:t>
            </a:r>
            <a:r>
              <a:rPr lang="en-US" dirty="0" err="1" smtClean="0"/>
              <a:t>su</a:t>
            </a:r>
            <a:r>
              <a:rPr lang="en-US" dirty="0" smtClean="0"/>
              <a:t> </a:t>
            </a:r>
            <a:r>
              <a:rPr lang="en-US" dirty="0" err="1" smtClean="0"/>
              <a:t>detektovane</a:t>
            </a:r>
            <a:r>
              <a:rPr lang="en-US" dirty="0" smtClean="0"/>
              <a:t> </a:t>
            </a:r>
            <a:r>
              <a:rPr lang="en-US" dirty="0" err="1" smtClean="0"/>
              <a:t>glavne</a:t>
            </a:r>
            <a:r>
              <a:rPr lang="en-US" dirty="0" smtClean="0"/>
              <a:t> </a:t>
            </a:r>
            <a:r>
              <a:rPr lang="en-US" dirty="0" err="1" smtClean="0"/>
              <a:t>vrste</a:t>
            </a:r>
            <a:r>
              <a:rPr lang="en-US" dirty="0" smtClean="0"/>
              <a:t> </a:t>
            </a:r>
            <a:r>
              <a:rPr lang="en-US" dirty="0" err="1" smtClean="0"/>
              <a:t>koje</a:t>
            </a:r>
            <a:r>
              <a:rPr lang="en-US" dirty="0" smtClean="0"/>
              <a:t> </a:t>
            </a:r>
            <a:r>
              <a:rPr lang="en-US" dirty="0" err="1" smtClean="0"/>
              <a:t>su</a:t>
            </a:r>
            <a:r>
              <a:rPr lang="en-US" dirty="0" smtClean="0"/>
              <a:t> </a:t>
            </a:r>
            <a:r>
              <a:rPr lang="en-US" dirty="0" err="1" smtClean="0"/>
              <a:t>prisutne</a:t>
            </a:r>
            <a:r>
              <a:rPr lang="en-US" dirty="0" smtClean="0"/>
              <a:t> u </a:t>
            </a:r>
            <a:r>
              <a:rPr lang="en-US" dirty="0" err="1" smtClean="0"/>
              <a:t>izolatu</a:t>
            </a:r>
            <a:r>
              <a:rPr lang="sr-Latn-RS" dirty="0" smtClean="0"/>
              <a:t> (120 očitavanja sekvenci, 5 minuta).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7" name="Google Shape;649;p55"/>
          <p:cNvPicPr preferRelativeResize="0"/>
          <p:nvPr/>
        </p:nvPicPr>
        <p:blipFill rotWithShape="1">
          <a:blip r:embed="rId2">
            <a:alphaModFix/>
          </a:blip>
          <a:srcRect b="2037"/>
          <a:stretch/>
        </p:blipFill>
        <p:spPr>
          <a:xfrm>
            <a:off x="7193413" y="2412099"/>
            <a:ext cx="1627224" cy="22499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45"/>
          <p:cNvSpPr txBox="1">
            <a:spLocks noGrp="1"/>
          </p:cNvSpPr>
          <p:nvPr>
            <p:ph type="title"/>
          </p:nvPr>
        </p:nvSpPr>
        <p:spPr>
          <a:xfrm>
            <a:off x="859397" y="178756"/>
            <a:ext cx="7631459" cy="1093154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lvl="0" algn="ctr"/>
            <a:r>
              <a:rPr lang="en-US" sz="1800" dirty="0" err="1" smtClean="0"/>
              <a:t>Identifikacija</a:t>
            </a:r>
            <a:r>
              <a:rPr lang="en-US" sz="1800" dirty="0" smtClean="0"/>
              <a:t> </a:t>
            </a:r>
            <a:r>
              <a:rPr lang="en-US" sz="1800" dirty="0" err="1" smtClean="0"/>
              <a:t>bakterijskih</a:t>
            </a:r>
            <a:r>
              <a:rPr lang="en-US" sz="1800" dirty="0" smtClean="0"/>
              <a:t> </a:t>
            </a:r>
            <a:r>
              <a:rPr lang="en-US" sz="1800" dirty="0" err="1" smtClean="0"/>
              <a:t>vrsta</a:t>
            </a:r>
            <a:r>
              <a:rPr lang="en-US" sz="1800" dirty="0" smtClean="0"/>
              <a:t> u </a:t>
            </a:r>
            <a:r>
              <a:rPr lang="en-US" sz="1800" dirty="0" err="1" smtClean="0"/>
              <a:t>realnom</a:t>
            </a:r>
            <a:r>
              <a:rPr lang="en-US" sz="1800" dirty="0" smtClean="0"/>
              <a:t> </a:t>
            </a:r>
            <a:r>
              <a:rPr lang="en-US" sz="1800" dirty="0" err="1" smtClean="0"/>
              <a:t>vremenu</a:t>
            </a:r>
            <a:r>
              <a:rPr lang="en-US" sz="1800" dirty="0" smtClean="0"/>
              <a:t> </a:t>
            </a:r>
            <a:r>
              <a:rPr lang="en-US" sz="1800" dirty="0" err="1" smtClean="0"/>
              <a:t>iz</a:t>
            </a:r>
            <a:r>
              <a:rPr lang="en-US" sz="1800" dirty="0" smtClean="0"/>
              <a:t> </a:t>
            </a:r>
            <a:r>
              <a:rPr lang="en-US" sz="1800" dirty="0" err="1" smtClean="0"/>
              <a:t>MinION</a:t>
            </a:r>
            <a:r>
              <a:rPr lang="en-US" sz="1800" dirty="0" smtClean="0"/>
              <a:t> </a:t>
            </a:r>
            <a:r>
              <a:rPr lang="en-US" sz="1800" dirty="0" err="1" smtClean="0"/>
              <a:t>podataka</a:t>
            </a:r>
            <a:r>
              <a:rPr lang="en-US" sz="1800" dirty="0" smtClean="0"/>
              <a:t> </a:t>
            </a:r>
            <a:r>
              <a:rPr lang="en-US" sz="1800" dirty="0" err="1" smtClean="0"/>
              <a:t>sekvenciranja</a:t>
            </a:r>
            <a:r>
              <a:rPr lang="en-US" sz="1800" dirty="0" smtClean="0"/>
              <a:t> </a:t>
            </a:r>
            <a:r>
              <a:rPr lang="en-US" sz="1800" dirty="0" err="1" smtClean="0"/>
              <a:t>za</a:t>
            </a:r>
            <a:r>
              <a:rPr lang="en-US" sz="1800" dirty="0" smtClean="0"/>
              <a:t> 4 </a:t>
            </a:r>
            <a:r>
              <a:rPr lang="en-US" sz="1800" dirty="0" err="1" smtClean="0"/>
              <a:t>bakterijska</a:t>
            </a:r>
            <a:r>
              <a:rPr lang="en-US" sz="1800" dirty="0" smtClean="0"/>
              <a:t> </a:t>
            </a:r>
            <a:r>
              <a:rPr lang="en-US" sz="1800" dirty="0" err="1" smtClean="0"/>
              <a:t>uzorka</a:t>
            </a:r>
            <a:r>
              <a:rPr lang="en-US" sz="1800" dirty="0" smtClean="0"/>
              <a:t>:</a:t>
            </a:r>
            <a:endParaRPr sz="1200"/>
          </a:p>
        </p:txBody>
      </p:sp>
      <p:pic>
        <p:nvPicPr>
          <p:cNvPr id="403" name="Google Shape;403;p45"/>
          <p:cNvPicPr preferRelativeResize="0"/>
          <p:nvPr/>
        </p:nvPicPr>
        <p:blipFill rotWithShape="1">
          <a:blip r:embed="rId3">
            <a:alphaModFix/>
          </a:blip>
          <a:srcRect l="29945" t="6866" r="29949" b="6874"/>
          <a:stretch/>
        </p:blipFill>
        <p:spPr>
          <a:xfrm>
            <a:off x="8279898" y="3443200"/>
            <a:ext cx="864102" cy="1314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 descr="slika5.jpeg"/>
          <p:cNvPicPr/>
          <p:nvPr/>
        </p:nvPicPr>
        <p:blipFill>
          <a:blip r:embed="rId4"/>
          <a:stretch>
            <a:fillRect/>
          </a:stretch>
        </p:blipFill>
        <p:spPr>
          <a:xfrm>
            <a:off x="1227384" y="1251285"/>
            <a:ext cx="3922131" cy="3328876"/>
          </a:xfrm>
          <a:prstGeom prst="rect">
            <a:avLst/>
          </a:prstGeom>
          <a:ln w="3175">
            <a:solidFill>
              <a:schemeClr val="bg2"/>
            </a:solidFill>
          </a:ln>
        </p:spPr>
      </p:pic>
      <p:sp>
        <p:nvSpPr>
          <p:cNvPr id="9" name="Text Placeholder 2"/>
          <p:cNvSpPr>
            <a:spLocks noGrp="1"/>
          </p:cNvSpPr>
          <p:nvPr>
            <p:ph type="body" idx="1"/>
          </p:nvPr>
        </p:nvSpPr>
        <p:spPr>
          <a:xfrm>
            <a:off x="5534758" y="1574419"/>
            <a:ext cx="2770470" cy="2568583"/>
          </a:xfrm>
        </p:spPr>
        <p:txBody>
          <a:bodyPr/>
          <a:lstStyle/>
          <a:p>
            <a:pPr>
              <a:buNone/>
            </a:pPr>
            <a:r>
              <a:rPr lang="en-US" dirty="0" smtClean="0"/>
              <a:t> a) </a:t>
            </a:r>
            <a:r>
              <a:rPr lang="en-US" dirty="0" err="1" smtClean="0"/>
              <a:t>K.pneumoniae</a:t>
            </a:r>
            <a:r>
              <a:rPr lang="en-US" dirty="0" smtClean="0"/>
              <a:t> ATCC BAA-2146</a:t>
            </a:r>
            <a:endParaRPr lang="sr-Latn-RS" dirty="0" smtClean="0"/>
          </a:p>
          <a:p>
            <a:pPr>
              <a:buNone/>
            </a:pPr>
            <a:r>
              <a:rPr lang="en-US" dirty="0" smtClean="0"/>
              <a:t> b) K. </a:t>
            </a:r>
            <a:r>
              <a:rPr lang="en-US" dirty="0" err="1" smtClean="0"/>
              <a:t>Quasipneumoniae</a:t>
            </a:r>
            <a:r>
              <a:rPr lang="en-US" dirty="0" smtClean="0"/>
              <a:t> ATCC 700603</a:t>
            </a:r>
            <a:endParaRPr lang="sr-Latn-RS" dirty="0" smtClean="0"/>
          </a:p>
          <a:p>
            <a:pPr>
              <a:buNone/>
            </a:pPr>
            <a:r>
              <a:rPr lang="en-US" dirty="0" smtClean="0"/>
              <a:t> c) K. </a:t>
            </a:r>
            <a:r>
              <a:rPr lang="en-US" dirty="0" err="1" smtClean="0"/>
              <a:t>Pneumoniae</a:t>
            </a:r>
            <a:r>
              <a:rPr lang="en-US" dirty="0" smtClean="0"/>
              <a:t> ATCC 13883 </a:t>
            </a:r>
            <a:endParaRPr lang="sr-Latn-RS" dirty="0" err="1" smtClean="0"/>
          </a:p>
          <a:p>
            <a:pPr>
              <a:buNone/>
            </a:pPr>
            <a:r>
              <a:rPr lang="en-US" dirty="0" smtClean="0"/>
              <a:t> d) </a:t>
            </a:r>
            <a:r>
              <a:rPr lang="en-US" dirty="0" err="1" smtClean="0"/>
              <a:t>mješavima</a:t>
            </a:r>
            <a:r>
              <a:rPr lang="en-US" dirty="0" smtClean="0"/>
              <a:t> 75% </a:t>
            </a:r>
            <a:r>
              <a:rPr lang="en-US" dirty="0" err="1" smtClean="0"/>
              <a:t>E.coli</a:t>
            </a:r>
            <a:r>
              <a:rPr lang="en-US" dirty="0" smtClean="0"/>
              <a:t> ATCC 25922 </a:t>
            </a:r>
            <a:r>
              <a:rPr lang="en-US" dirty="0" err="1" smtClean="0"/>
              <a:t>i</a:t>
            </a:r>
            <a:r>
              <a:rPr lang="en-US" dirty="0" smtClean="0"/>
              <a:t> 25% S. </a:t>
            </a:r>
            <a:r>
              <a:rPr lang="en-US" dirty="0" err="1" smtClean="0"/>
              <a:t>Aureus</a:t>
            </a:r>
            <a:r>
              <a:rPr lang="en-US" dirty="0" smtClean="0"/>
              <a:t> ATCC 25923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653372" y="2275687"/>
            <a:ext cx="4482393" cy="1897552"/>
          </a:xfrm>
        </p:spPr>
        <p:txBody>
          <a:bodyPr/>
          <a:lstStyle/>
          <a:p>
            <a:r>
              <a:rPr lang="en-US" sz="3600" b="1" dirty="0" err="1" smtClean="0"/>
              <a:t>Multilokusno</a:t>
            </a:r>
            <a:r>
              <a:rPr lang="en-US" sz="3600" b="1" dirty="0" smtClean="0"/>
              <a:t> </a:t>
            </a:r>
            <a:r>
              <a:rPr lang="en-US" sz="3600" b="1" dirty="0" err="1" smtClean="0"/>
              <a:t>sekvencijalno</a:t>
            </a:r>
            <a:r>
              <a:rPr lang="en-US" sz="3600" b="1" dirty="0" smtClean="0"/>
              <a:t> </a:t>
            </a:r>
            <a:r>
              <a:rPr lang="en-US" sz="3600" b="1" dirty="0" err="1" smtClean="0"/>
              <a:t>tipiziranje</a:t>
            </a:r>
            <a:endParaRPr lang="en-US" sz="3600" b="1" dirty="0"/>
          </a:p>
        </p:txBody>
      </p:sp>
      <p:sp>
        <p:nvSpPr>
          <p:cNvPr id="9" name="Title 8"/>
          <p:cNvSpPr>
            <a:spLocks noGrp="1"/>
          </p:cNvSpPr>
          <p:nvPr>
            <p:ph type="title" idx="2"/>
          </p:nvPr>
        </p:nvSpPr>
        <p:spPr>
          <a:xfrm>
            <a:off x="2347021" y="1125636"/>
            <a:ext cx="961200" cy="960900"/>
          </a:xfrm>
        </p:spPr>
        <p:txBody>
          <a:bodyPr/>
          <a:lstStyle/>
          <a:p>
            <a:r>
              <a:rPr lang="sr-Latn-RS" dirty="0" smtClean="0"/>
              <a:t>2.5</a:t>
            </a:r>
            <a:endParaRPr lang="en-US" dirty="0"/>
          </a:p>
        </p:txBody>
      </p:sp>
      <p:pic>
        <p:nvPicPr>
          <p:cNvPr id="10" name="Google Shape;1364;p7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5957865" y="2390188"/>
            <a:ext cx="1529126" cy="201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365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5367849" y="3887688"/>
            <a:ext cx="465000" cy="51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366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7612033" y="3768112"/>
            <a:ext cx="635875" cy="63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67;p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12688" y="2035475"/>
            <a:ext cx="379100" cy="39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368;p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49100" y="2977750"/>
            <a:ext cx="537686" cy="56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369;p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24388" y="3118412"/>
            <a:ext cx="211125" cy="22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371;p7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47900" y="2622163"/>
            <a:ext cx="54300" cy="5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42"/>
          <p:cNvSpPr txBox="1">
            <a:spLocks noGrp="1"/>
          </p:cNvSpPr>
          <p:nvPr>
            <p:ph type="title"/>
          </p:nvPr>
        </p:nvSpPr>
        <p:spPr>
          <a:xfrm>
            <a:off x="715249" y="248457"/>
            <a:ext cx="6984961" cy="90683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2800" dirty="0" err="1" smtClean="0"/>
              <a:t>Multilokusno</a:t>
            </a:r>
            <a:r>
              <a:rPr lang="en-US" sz="2800" dirty="0" smtClean="0"/>
              <a:t> </a:t>
            </a:r>
            <a:r>
              <a:rPr lang="en-US" sz="2800" dirty="0" err="1" smtClean="0"/>
              <a:t>sekvencijalno</a:t>
            </a:r>
            <a:r>
              <a:rPr lang="en-US" sz="2800" dirty="0" smtClean="0"/>
              <a:t> </a:t>
            </a:r>
            <a:r>
              <a:rPr lang="en-US" sz="2800" dirty="0" err="1" smtClean="0"/>
              <a:t>tipiziranje</a:t>
            </a:r>
            <a:endParaRPr sz="2800"/>
          </a:p>
        </p:txBody>
      </p:sp>
      <p:sp>
        <p:nvSpPr>
          <p:cNvPr id="313" name="Google Shape;313;p42"/>
          <p:cNvSpPr txBox="1">
            <a:spLocks noGrp="1"/>
          </p:cNvSpPr>
          <p:nvPr>
            <p:ph type="body" idx="1"/>
          </p:nvPr>
        </p:nvSpPr>
        <p:spPr>
          <a:xfrm>
            <a:off x="738400" y="1053298"/>
            <a:ext cx="7005064" cy="33682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sr-Latn-RS" sz="1600" dirty="0" smtClean="0"/>
              <a:t> P</a:t>
            </a:r>
            <a:r>
              <a:rPr lang="en-US" sz="1600" dirty="0" err="1" smtClean="0"/>
              <a:t>ostupak</a:t>
            </a:r>
            <a:r>
              <a:rPr lang="en-US" sz="1600" dirty="0" smtClean="0"/>
              <a:t> </a:t>
            </a:r>
            <a:r>
              <a:rPr lang="en-US" sz="1600" dirty="0" err="1" smtClean="0"/>
              <a:t>karakterizacije</a:t>
            </a:r>
            <a:r>
              <a:rPr lang="en-US" sz="1600" dirty="0" smtClean="0"/>
              <a:t> </a:t>
            </a:r>
            <a:r>
              <a:rPr lang="en-US" sz="1600" dirty="0" err="1" smtClean="0"/>
              <a:t>izolata</a:t>
            </a:r>
            <a:r>
              <a:rPr lang="en-US" sz="1600" dirty="0" smtClean="0"/>
              <a:t> </a:t>
            </a:r>
            <a:r>
              <a:rPr lang="en-US" sz="1600" dirty="0" err="1" smtClean="0"/>
              <a:t>bakterijskih</a:t>
            </a:r>
            <a:r>
              <a:rPr lang="en-US" sz="1600" dirty="0" smtClean="0"/>
              <a:t> </a:t>
            </a:r>
            <a:r>
              <a:rPr lang="en-US" sz="1600" dirty="0" err="1" smtClean="0"/>
              <a:t>vrsta</a:t>
            </a:r>
            <a:r>
              <a:rPr lang="en-US" sz="1600" dirty="0" smtClean="0"/>
              <a:t> </a:t>
            </a:r>
            <a:r>
              <a:rPr lang="en-US" sz="1600" dirty="0" err="1" smtClean="0"/>
              <a:t>pomoću</a:t>
            </a:r>
            <a:r>
              <a:rPr lang="en-US" sz="1600" dirty="0" smtClean="0"/>
              <a:t> </a:t>
            </a:r>
            <a:r>
              <a:rPr lang="en-US" sz="1600" dirty="0" err="1" smtClean="0"/>
              <a:t>sekvenci</a:t>
            </a:r>
            <a:r>
              <a:rPr lang="en-US" sz="1600" dirty="0" smtClean="0"/>
              <a:t> </a:t>
            </a:r>
            <a:r>
              <a:rPr lang="en-US" sz="1600" dirty="0" err="1" smtClean="0"/>
              <a:t>unutrašnjih</a:t>
            </a:r>
            <a:r>
              <a:rPr lang="en-US" sz="1600" dirty="0" smtClean="0"/>
              <a:t> </a:t>
            </a:r>
            <a:r>
              <a:rPr lang="en-US" sz="1600" dirty="0" err="1" smtClean="0"/>
              <a:t>fragmenata</a:t>
            </a:r>
            <a:r>
              <a:rPr lang="en-US" sz="1600" dirty="0" smtClean="0"/>
              <a:t>, </a:t>
            </a:r>
            <a:r>
              <a:rPr lang="en-US" sz="1600" dirty="0" err="1" smtClean="0"/>
              <a:t>obično</a:t>
            </a:r>
            <a:r>
              <a:rPr lang="en-US" sz="1600" dirty="0" smtClean="0"/>
              <a:t> 7 </a:t>
            </a:r>
            <a:r>
              <a:rPr lang="en-US" sz="1600" dirty="0" err="1" smtClean="0"/>
              <a:t>gena</a:t>
            </a:r>
            <a:r>
              <a:rPr lang="en-US" sz="1600" dirty="0" smtClean="0"/>
              <a:t>.</a:t>
            </a:r>
            <a:endParaRPr lang="sr-Latn-RS" sz="1600" dirty="0" smtClean="0"/>
          </a:p>
          <a:p>
            <a:pPr marL="0" indent="0"/>
            <a:endParaRPr lang="sr-Latn-RS" sz="1600" dirty="0" smtClean="0"/>
          </a:p>
          <a:p>
            <a:pPr marL="0" indent="0"/>
            <a:r>
              <a:rPr lang="sr-Latn-RS" sz="1600" dirty="0" smtClean="0"/>
              <a:t> </a:t>
            </a:r>
            <a:r>
              <a:rPr lang="en-US" sz="1600" dirty="0" err="1" smtClean="0"/>
              <a:t>Većina</a:t>
            </a:r>
            <a:r>
              <a:rPr lang="en-US" sz="1600" dirty="0" smtClean="0"/>
              <a:t> </a:t>
            </a:r>
            <a:r>
              <a:rPr lang="en-US" sz="1600" dirty="0" err="1" smtClean="0"/>
              <a:t>ba</a:t>
            </a:r>
            <a:r>
              <a:rPr lang="sr-Latn-RS" sz="1600" dirty="0" smtClean="0"/>
              <a:t>k</a:t>
            </a:r>
            <a:r>
              <a:rPr lang="en-US" sz="1600" dirty="0" err="1" smtClean="0"/>
              <a:t>terija</a:t>
            </a:r>
            <a:r>
              <a:rPr lang="en-US" sz="1600" dirty="0" smtClean="0"/>
              <a:t> je </a:t>
            </a:r>
            <a:r>
              <a:rPr lang="en-US" sz="1600" dirty="0" err="1" smtClean="0"/>
              <a:t>po</a:t>
            </a:r>
            <a:r>
              <a:rPr lang="en-US" sz="1600" dirty="0" smtClean="0"/>
              <a:t> </a:t>
            </a:r>
            <a:r>
              <a:rPr lang="en-US" sz="1600" dirty="0" err="1" smtClean="0"/>
              <a:t>konvenciji</a:t>
            </a:r>
            <a:r>
              <a:rPr lang="en-US" sz="1600" dirty="0" smtClean="0"/>
              <a:t> </a:t>
            </a:r>
            <a:r>
              <a:rPr lang="en-US" sz="1600" dirty="0" err="1" smtClean="0"/>
              <a:t>tipizirana</a:t>
            </a:r>
            <a:r>
              <a:rPr lang="en-US" sz="1600" dirty="0" smtClean="0"/>
              <a:t> </a:t>
            </a:r>
            <a:r>
              <a:rPr lang="en-US" sz="1600" dirty="0" err="1" smtClean="0"/>
              <a:t>sojevima</a:t>
            </a:r>
            <a:r>
              <a:rPr lang="en-US" sz="1600" dirty="0" smtClean="0"/>
              <a:t> </a:t>
            </a:r>
            <a:r>
              <a:rPr lang="en-US" sz="1600" dirty="0" err="1" smtClean="0"/>
              <a:t>korištenjem</a:t>
            </a:r>
            <a:r>
              <a:rPr lang="en-US" sz="1600" dirty="0" smtClean="0"/>
              <a:t> </a:t>
            </a:r>
            <a:r>
              <a:rPr lang="en-US" sz="1600" dirty="0" err="1" smtClean="0"/>
              <a:t>multigenskog</a:t>
            </a:r>
            <a:r>
              <a:rPr lang="en-US" sz="1600" dirty="0" smtClean="0"/>
              <a:t> </a:t>
            </a:r>
            <a:r>
              <a:rPr lang="en-US" sz="1600" dirty="0" err="1" smtClean="0"/>
              <a:t>sekvenciranja</a:t>
            </a:r>
            <a:r>
              <a:rPr lang="en-US" sz="1600" dirty="0" smtClean="0"/>
              <a:t> </a:t>
            </a:r>
            <a:r>
              <a:rPr lang="en-US" sz="1600" dirty="0" err="1" smtClean="0"/>
              <a:t>koje</a:t>
            </a:r>
            <a:r>
              <a:rPr lang="en-US" sz="1600" dirty="0" smtClean="0"/>
              <a:t> </a:t>
            </a:r>
            <a:r>
              <a:rPr lang="en-US" sz="1600" dirty="0" err="1" smtClean="0"/>
              <a:t>zahtjeva</a:t>
            </a:r>
            <a:r>
              <a:rPr lang="en-US" sz="1600" dirty="0" smtClean="0"/>
              <a:t> </a:t>
            </a:r>
            <a:r>
              <a:rPr lang="en-US" sz="1600" dirty="0" err="1" smtClean="0"/>
              <a:t>tačnu</a:t>
            </a:r>
            <a:r>
              <a:rPr lang="en-US" sz="1600" dirty="0" smtClean="0"/>
              <a:t> </a:t>
            </a:r>
            <a:r>
              <a:rPr lang="en-US" sz="1600" dirty="0" err="1" smtClean="0"/>
              <a:t>genotipizaciju</a:t>
            </a:r>
            <a:r>
              <a:rPr lang="en-US" sz="1600" dirty="0" smtClean="0"/>
              <a:t>.</a:t>
            </a:r>
            <a:endParaRPr lang="sr-Latn-RS" sz="1600" dirty="0" smtClean="0"/>
          </a:p>
          <a:p>
            <a:pPr marL="0" indent="0"/>
            <a:endParaRPr lang="sr-Latn-RS" sz="1600" dirty="0" smtClean="0"/>
          </a:p>
          <a:p>
            <a:pPr marL="0" indent="0"/>
            <a:r>
              <a:rPr lang="en-US" sz="1600" dirty="0" err="1" smtClean="0"/>
              <a:t>Analiza</a:t>
            </a:r>
            <a:r>
              <a:rPr lang="en-US" sz="1600" dirty="0" smtClean="0"/>
              <a:t> </a:t>
            </a:r>
            <a:r>
              <a:rPr lang="en-US" sz="1600" dirty="0" err="1" smtClean="0"/>
              <a:t>kvalitete</a:t>
            </a:r>
            <a:r>
              <a:rPr lang="en-US" sz="1600" dirty="0" smtClean="0"/>
              <a:t> </a:t>
            </a:r>
            <a:r>
              <a:rPr lang="en-US" sz="1600" dirty="0" err="1" smtClean="0"/>
              <a:t>sirovog</a:t>
            </a:r>
            <a:r>
              <a:rPr lang="en-US" sz="1600" dirty="0" smtClean="0"/>
              <a:t> </a:t>
            </a:r>
            <a:r>
              <a:rPr lang="en-US" sz="1600" dirty="0" err="1" smtClean="0"/>
              <a:t>čitanja</a:t>
            </a:r>
            <a:r>
              <a:rPr lang="en-US" sz="1600" dirty="0" smtClean="0"/>
              <a:t> </a:t>
            </a:r>
            <a:r>
              <a:rPr lang="en-US" sz="1600" dirty="0" err="1" smtClean="0"/>
              <a:t>MinION</a:t>
            </a:r>
            <a:r>
              <a:rPr lang="en-US" sz="1600" dirty="0" smtClean="0"/>
              <a:t> –a </a:t>
            </a:r>
            <a:r>
              <a:rPr lang="en-US" sz="1600" dirty="0" err="1" smtClean="0"/>
              <a:t>ukazuje</a:t>
            </a:r>
            <a:r>
              <a:rPr lang="en-US" sz="1600" dirty="0" smtClean="0"/>
              <a:t> </a:t>
            </a:r>
            <a:r>
              <a:rPr lang="en-US" sz="1600" dirty="0" err="1" smtClean="0"/>
              <a:t>na</a:t>
            </a:r>
            <a:r>
              <a:rPr lang="en-US" sz="1600" dirty="0" smtClean="0"/>
              <a:t> </a:t>
            </a:r>
            <a:r>
              <a:rPr lang="en-US" sz="1600" dirty="0" err="1" smtClean="0"/>
              <a:t>visok</a:t>
            </a:r>
            <a:r>
              <a:rPr lang="en-US" sz="1600" dirty="0" smtClean="0"/>
              <a:t> </a:t>
            </a:r>
            <a:r>
              <a:rPr lang="en-US" sz="1600" dirty="0" err="1" smtClean="0"/>
              <a:t>stepen</a:t>
            </a:r>
            <a:r>
              <a:rPr lang="en-US" sz="1600" dirty="0" smtClean="0"/>
              <a:t> </a:t>
            </a:r>
            <a:r>
              <a:rPr lang="en-US" sz="1600" dirty="0" err="1" smtClean="0"/>
              <a:t>pogrešaka</a:t>
            </a:r>
            <a:r>
              <a:rPr lang="en-US" sz="1600" dirty="0" smtClean="0"/>
              <a:t> u </a:t>
            </a:r>
            <a:r>
              <a:rPr lang="en-US" sz="1600" dirty="0" err="1" smtClean="0"/>
              <a:t>MinION</a:t>
            </a:r>
            <a:r>
              <a:rPr lang="en-US" sz="1600" dirty="0" smtClean="0"/>
              <a:t> </a:t>
            </a:r>
            <a:r>
              <a:rPr lang="en-US" sz="1600" dirty="0" err="1" smtClean="0"/>
              <a:t>sekvenciraju</a:t>
            </a:r>
            <a:r>
              <a:rPr lang="en-US" sz="1600" dirty="0" smtClean="0"/>
              <a:t> u </a:t>
            </a:r>
            <a:r>
              <a:rPr lang="en-US" sz="1600" dirty="0" err="1" smtClean="0"/>
              <a:t>poređenju</a:t>
            </a:r>
            <a:r>
              <a:rPr lang="en-US" sz="1600" dirty="0" smtClean="0"/>
              <a:t> </a:t>
            </a:r>
            <a:r>
              <a:rPr lang="en-US" sz="1600" dirty="0" err="1" smtClean="0"/>
              <a:t>sa</a:t>
            </a:r>
            <a:r>
              <a:rPr lang="en-US" sz="1600" dirty="0" smtClean="0"/>
              <a:t> </a:t>
            </a:r>
            <a:r>
              <a:rPr lang="en-US" sz="1600" dirty="0" err="1" smtClean="0"/>
              <a:t>Illumina</a:t>
            </a:r>
            <a:r>
              <a:rPr lang="en-US" sz="1600" dirty="0" smtClean="0"/>
              <a:t> </a:t>
            </a:r>
            <a:r>
              <a:rPr lang="en-US" sz="1600" dirty="0" err="1" smtClean="0"/>
              <a:t>Miseq</a:t>
            </a:r>
            <a:r>
              <a:rPr lang="en-US" sz="1600" dirty="0" smtClean="0"/>
              <a:t> </a:t>
            </a:r>
            <a:r>
              <a:rPr lang="en-US" sz="1600" dirty="0" err="1" smtClean="0"/>
              <a:t>sekvenciranjem</a:t>
            </a:r>
            <a:r>
              <a:rPr lang="en-US" sz="1600" dirty="0" smtClean="0"/>
              <a:t>. </a:t>
            </a:r>
            <a:endParaRPr lang="sr-Latn-RS" sz="1600" dirty="0" smtClean="0"/>
          </a:p>
          <a:p>
            <a:pPr marL="0" indent="0"/>
            <a:endParaRPr lang="sr-Latn-RS" sz="1600" dirty="0" smtClean="0"/>
          </a:p>
          <a:p>
            <a:pPr marL="0" indent="0"/>
            <a:r>
              <a:rPr lang="en-US" sz="1600" dirty="0" err="1" smtClean="0"/>
              <a:t>Razvijen</a:t>
            </a:r>
            <a:r>
              <a:rPr lang="en-US" sz="1600" dirty="0" smtClean="0"/>
              <a:t> je </a:t>
            </a:r>
            <a:r>
              <a:rPr lang="en-US" sz="1600" dirty="0" err="1" smtClean="0"/>
              <a:t>metoda</a:t>
            </a:r>
            <a:r>
              <a:rPr lang="en-US" sz="1600" dirty="0" smtClean="0"/>
              <a:t> </a:t>
            </a:r>
            <a:r>
              <a:rPr lang="en-US" sz="1600" dirty="0" err="1" smtClean="0"/>
              <a:t>za</a:t>
            </a:r>
            <a:r>
              <a:rPr lang="en-US" sz="1600" dirty="0" smtClean="0"/>
              <a:t> </a:t>
            </a:r>
            <a:r>
              <a:rPr lang="en-US" sz="1600" dirty="0" err="1" smtClean="0"/>
              <a:t>izvođenje</a:t>
            </a:r>
            <a:r>
              <a:rPr lang="en-US" sz="1600" dirty="0" smtClean="0"/>
              <a:t> MLST-a </a:t>
            </a:r>
            <a:r>
              <a:rPr lang="en-US" sz="1600" dirty="0" err="1" smtClean="0"/>
              <a:t>korišteći</a:t>
            </a:r>
            <a:r>
              <a:rPr lang="en-US" sz="1600" dirty="0" smtClean="0"/>
              <a:t> </a:t>
            </a:r>
            <a:r>
              <a:rPr lang="en-US" sz="1600" dirty="0" err="1" smtClean="0"/>
              <a:t>MinION</a:t>
            </a:r>
            <a:r>
              <a:rPr lang="en-US" sz="1600" dirty="0" smtClean="0"/>
              <a:t> </a:t>
            </a:r>
            <a:r>
              <a:rPr lang="en-US" sz="1600" dirty="0" err="1" smtClean="0"/>
              <a:t>sekvencijalne</a:t>
            </a:r>
            <a:r>
              <a:rPr lang="en-US" sz="1600" dirty="0" smtClean="0"/>
              <a:t> </a:t>
            </a:r>
            <a:r>
              <a:rPr lang="en-US" sz="1600" dirty="0" err="1" smtClean="0"/>
              <a:t>podatke</a:t>
            </a:r>
            <a:r>
              <a:rPr lang="en-US" sz="1600" dirty="0" smtClean="0"/>
              <a:t>. </a:t>
            </a:r>
          </a:p>
          <a:p>
            <a:pPr marL="0" indent="0"/>
            <a:endParaRPr lang="en-US" sz="1600" dirty="0" smtClean="0"/>
          </a:p>
          <a:p>
            <a:pPr marL="0" indent="0"/>
            <a:endParaRPr sz="1600">
              <a:latin typeface="+mj-lt"/>
            </a:endParaRPr>
          </a:p>
        </p:txBody>
      </p:sp>
      <p:sp>
        <p:nvSpPr>
          <p:cNvPr id="315" name="Google Shape;315;p42"/>
          <p:cNvSpPr/>
          <p:nvPr/>
        </p:nvSpPr>
        <p:spPr>
          <a:xfrm>
            <a:off x="7394775" y="4559475"/>
            <a:ext cx="1117800" cy="85500"/>
          </a:xfrm>
          <a:prstGeom prst="ellipse">
            <a:avLst/>
          </a:prstGeom>
          <a:solidFill>
            <a:srgbClr val="000000">
              <a:alpha val="325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16" name="Google Shape;316;p42"/>
          <p:cNvPicPr preferRelativeResize="0"/>
          <p:nvPr/>
        </p:nvPicPr>
        <p:blipFill rotWithShape="1">
          <a:blip r:embed="rId3">
            <a:alphaModFix/>
          </a:blip>
          <a:srcRect r="3493" b="1787"/>
          <a:stretch/>
        </p:blipFill>
        <p:spPr>
          <a:xfrm>
            <a:off x="7852581" y="2869498"/>
            <a:ext cx="1117799" cy="1800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5249" y="540000"/>
            <a:ext cx="7541851" cy="1022100"/>
          </a:xfrm>
        </p:spPr>
        <p:txBody>
          <a:bodyPr/>
          <a:lstStyle/>
          <a:p>
            <a:r>
              <a:rPr lang="en-US" dirty="0" err="1" smtClean="0"/>
              <a:t>Rezultati</a:t>
            </a:r>
            <a:r>
              <a:rPr lang="en-US" dirty="0" smtClean="0"/>
              <a:t> </a:t>
            </a:r>
            <a:r>
              <a:rPr lang="en-US" dirty="0" err="1" smtClean="0"/>
              <a:t>za</a:t>
            </a:r>
            <a:r>
              <a:rPr lang="en-US" dirty="0" smtClean="0"/>
              <a:t> 3 </a:t>
            </a:r>
            <a:r>
              <a:rPr lang="en-US" dirty="0" err="1" smtClean="0"/>
              <a:t>soja</a:t>
            </a:r>
            <a:r>
              <a:rPr lang="en-US" dirty="0" smtClean="0"/>
              <a:t> K. </a:t>
            </a:r>
            <a:r>
              <a:rPr lang="en-US" dirty="0" err="1" smtClean="0"/>
              <a:t>pneumoniae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5250" y="1636295"/>
            <a:ext cx="3464864" cy="2866953"/>
          </a:xfrm>
        </p:spPr>
        <p:txBody>
          <a:bodyPr anchor="t"/>
          <a:lstStyle/>
          <a:p>
            <a:r>
              <a:rPr lang="en-US" dirty="0" err="1" smtClean="0"/>
              <a:t>Nakon</a:t>
            </a:r>
            <a:r>
              <a:rPr lang="en-US" dirty="0" smtClean="0"/>
              <a:t> </a:t>
            </a:r>
            <a:r>
              <a:rPr lang="en-US" dirty="0" err="1" smtClean="0"/>
              <a:t>ispitivanja</a:t>
            </a:r>
            <a:r>
              <a:rPr lang="en-US" dirty="0" smtClean="0"/>
              <a:t> </a:t>
            </a:r>
            <a:r>
              <a:rPr lang="en-US" dirty="0" err="1" smtClean="0"/>
              <a:t>profila</a:t>
            </a:r>
            <a:r>
              <a:rPr lang="en-US" dirty="0" smtClean="0"/>
              <a:t> </a:t>
            </a:r>
            <a:r>
              <a:rPr lang="en-US" dirty="0" err="1" smtClean="0"/>
              <a:t>ovih</a:t>
            </a:r>
            <a:r>
              <a:rPr lang="en-US" dirty="0" smtClean="0"/>
              <a:t> </a:t>
            </a:r>
            <a:r>
              <a:rPr lang="en-US" dirty="0" err="1" smtClean="0"/>
              <a:t>vrsta</a:t>
            </a:r>
            <a:r>
              <a:rPr lang="en-US" dirty="0" smtClean="0"/>
              <a:t> </a:t>
            </a:r>
            <a:r>
              <a:rPr lang="en-US" dirty="0" err="1" smtClean="0"/>
              <a:t>otkriveno</a:t>
            </a:r>
            <a:r>
              <a:rPr lang="en-US" dirty="0" smtClean="0"/>
              <a:t> je das u </a:t>
            </a:r>
            <a:r>
              <a:rPr lang="en-US" dirty="0" err="1" smtClean="0"/>
              <a:t>veoma</a:t>
            </a:r>
            <a:r>
              <a:rPr lang="en-US" dirty="0" smtClean="0"/>
              <a:t> </a:t>
            </a:r>
            <a:r>
              <a:rPr lang="en-US" dirty="0" err="1" smtClean="0"/>
              <a:t>slični</a:t>
            </a:r>
            <a:r>
              <a:rPr lang="en-US" dirty="0" smtClean="0"/>
              <a:t>.</a:t>
            </a:r>
            <a:endParaRPr lang="sr-Latn-RS" dirty="0" smtClean="0"/>
          </a:p>
          <a:p>
            <a:endParaRPr lang="sr-Latn-RS" dirty="0" smtClean="0"/>
          </a:p>
          <a:p>
            <a:r>
              <a:rPr lang="sr-Latn-RS" dirty="0" smtClean="0"/>
              <a:t>T</a:t>
            </a:r>
            <a:r>
              <a:rPr lang="en-US" dirty="0" err="1" smtClean="0"/>
              <a:t>ipovi</a:t>
            </a:r>
            <a:r>
              <a:rPr lang="en-US" dirty="0" smtClean="0"/>
              <a:t> </a:t>
            </a:r>
            <a:r>
              <a:rPr lang="en-US" dirty="0" err="1" smtClean="0"/>
              <a:t>sekvenci</a:t>
            </a:r>
            <a:r>
              <a:rPr lang="en-US" dirty="0" smtClean="0"/>
              <a:t> ST-751 </a:t>
            </a:r>
            <a:r>
              <a:rPr lang="en-US" dirty="0" err="1" smtClean="0"/>
              <a:t>i</a:t>
            </a:r>
            <a:r>
              <a:rPr lang="en-US" dirty="0" smtClean="0"/>
              <a:t> ST-864 </a:t>
            </a:r>
            <a:r>
              <a:rPr lang="en-US" dirty="0" err="1" smtClean="0"/>
              <a:t>prijavljeni</a:t>
            </a:r>
            <a:r>
              <a:rPr lang="en-US" dirty="0" smtClean="0"/>
              <a:t> </a:t>
            </a:r>
            <a:r>
              <a:rPr lang="en-US" dirty="0" err="1" smtClean="0"/>
              <a:t>za</a:t>
            </a:r>
            <a:r>
              <a:rPr lang="en-US" dirty="0" smtClean="0"/>
              <a:t> </a:t>
            </a:r>
            <a:r>
              <a:rPr lang="en-US" dirty="0" err="1" smtClean="0"/>
              <a:t>soj</a:t>
            </a:r>
            <a:r>
              <a:rPr lang="en-US" dirty="0" smtClean="0"/>
              <a:t> ATCC BAA-2146 </a:t>
            </a:r>
            <a:r>
              <a:rPr lang="en-US" dirty="0" err="1" smtClean="0"/>
              <a:t>razlikovali</a:t>
            </a:r>
            <a:r>
              <a:rPr lang="en-US" dirty="0" smtClean="0"/>
              <a:t> </a:t>
            </a:r>
            <a:r>
              <a:rPr lang="en-US" dirty="0" err="1" smtClean="0"/>
              <a:t>su</a:t>
            </a:r>
            <a:r>
              <a:rPr lang="en-US" dirty="0" smtClean="0"/>
              <a:t> se </a:t>
            </a:r>
            <a:r>
              <a:rPr lang="en-US" dirty="0" err="1" smtClean="0"/>
              <a:t>od</a:t>
            </a:r>
            <a:r>
              <a:rPr lang="en-US" dirty="0" smtClean="0"/>
              <a:t> </a:t>
            </a:r>
            <a:r>
              <a:rPr lang="en-US" dirty="0" err="1" smtClean="0"/>
              <a:t>ispravnog</a:t>
            </a:r>
            <a:r>
              <a:rPr lang="en-US" dirty="0" smtClean="0"/>
              <a:t> </a:t>
            </a:r>
            <a:r>
              <a:rPr lang="en-US" dirty="0" err="1" smtClean="0"/>
              <a:t>tipa</a:t>
            </a:r>
            <a:r>
              <a:rPr lang="en-US" dirty="0" smtClean="0"/>
              <a:t> </a:t>
            </a:r>
            <a:r>
              <a:rPr lang="en-US" dirty="0" err="1" smtClean="0"/>
              <a:t>sekvence</a:t>
            </a:r>
            <a:r>
              <a:rPr lang="en-US" dirty="0" smtClean="0"/>
              <a:t> ST-11 </a:t>
            </a:r>
            <a:r>
              <a:rPr lang="en-US" dirty="0" err="1" smtClean="0"/>
              <a:t>samo</a:t>
            </a:r>
            <a:r>
              <a:rPr lang="en-US" dirty="0" smtClean="0"/>
              <a:t> </a:t>
            </a:r>
            <a:r>
              <a:rPr lang="en-US" dirty="0" err="1" smtClean="0"/>
              <a:t>jednim</a:t>
            </a:r>
            <a:r>
              <a:rPr lang="en-US" dirty="0" smtClean="0"/>
              <a:t> </a:t>
            </a:r>
            <a:r>
              <a:rPr lang="en-US" dirty="0" err="1" smtClean="0"/>
              <a:t>polimorfizmom</a:t>
            </a:r>
            <a:r>
              <a:rPr lang="en-US" dirty="0" smtClean="0"/>
              <a:t> </a:t>
            </a:r>
            <a:r>
              <a:rPr lang="en-US" dirty="0" err="1" smtClean="0"/>
              <a:t>jednog</a:t>
            </a:r>
            <a:r>
              <a:rPr lang="en-US" dirty="0" smtClean="0"/>
              <a:t> </a:t>
            </a:r>
            <a:r>
              <a:rPr lang="en-US" dirty="0" err="1" smtClean="0"/>
              <a:t>nukletida</a:t>
            </a:r>
            <a:r>
              <a:rPr lang="en-US" dirty="0" smtClean="0"/>
              <a:t> </a:t>
            </a:r>
            <a:r>
              <a:rPr lang="en-US" dirty="0" err="1" smtClean="0"/>
              <a:t>od</a:t>
            </a:r>
            <a:r>
              <a:rPr lang="en-US" dirty="0" smtClean="0"/>
              <a:t> </a:t>
            </a:r>
            <a:r>
              <a:rPr lang="en-US" dirty="0" err="1" smtClean="0"/>
              <a:t>ukupno</a:t>
            </a:r>
            <a:r>
              <a:rPr lang="en-US" dirty="0" smtClean="0"/>
              <a:t> 3012 </a:t>
            </a:r>
            <a:r>
              <a:rPr lang="en-US" dirty="0" err="1" smtClean="0"/>
              <a:t>baza</a:t>
            </a:r>
            <a:r>
              <a:rPr lang="en-US" dirty="0" smtClean="0"/>
              <a:t> u </a:t>
            </a:r>
            <a:r>
              <a:rPr lang="en-US" dirty="0" err="1" smtClean="0"/>
              <a:t>sedam</a:t>
            </a:r>
            <a:r>
              <a:rPr lang="en-US" dirty="0" smtClean="0"/>
              <a:t> </a:t>
            </a:r>
            <a:r>
              <a:rPr lang="en-US" dirty="0" err="1" smtClean="0"/>
              <a:t>gena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4" name="Picture 3" descr="slika 6.png"/>
          <p:cNvPicPr/>
          <p:nvPr/>
        </p:nvPicPr>
        <p:blipFill>
          <a:blip r:embed="rId2"/>
          <a:stretch>
            <a:fillRect/>
          </a:stretch>
        </p:blipFill>
        <p:spPr>
          <a:xfrm>
            <a:off x="4484747" y="1684418"/>
            <a:ext cx="4212366" cy="2625913"/>
          </a:xfrm>
          <a:prstGeom prst="rect">
            <a:avLst/>
          </a:prstGeom>
          <a:ln w="3175">
            <a:solidFill>
              <a:schemeClr val="bg2"/>
            </a:solidFill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5249" y="540000"/>
            <a:ext cx="7541851" cy="1022100"/>
          </a:xfrm>
        </p:spPr>
        <p:txBody>
          <a:bodyPr/>
          <a:lstStyle/>
          <a:p>
            <a:r>
              <a:rPr lang="en-US" dirty="0" err="1" smtClean="0"/>
              <a:t>Rezultati</a:t>
            </a:r>
            <a:r>
              <a:rPr lang="en-US" dirty="0" smtClean="0"/>
              <a:t> </a:t>
            </a:r>
            <a:r>
              <a:rPr lang="en-US" dirty="0" err="1" smtClean="0"/>
              <a:t>za</a:t>
            </a:r>
            <a:r>
              <a:rPr lang="en-US" dirty="0" smtClean="0"/>
              <a:t> 3 </a:t>
            </a:r>
            <a:r>
              <a:rPr lang="en-US" dirty="0" err="1" smtClean="0"/>
              <a:t>soja</a:t>
            </a:r>
            <a:r>
              <a:rPr lang="en-US" dirty="0" smtClean="0"/>
              <a:t> K. </a:t>
            </a:r>
            <a:r>
              <a:rPr lang="en-US" dirty="0" err="1" smtClean="0"/>
              <a:t>pneumoniae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5250" y="1636295"/>
            <a:ext cx="3464864" cy="2866953"/>
          </a:xfrm>
        </p:spPr>
        <p:txBody>
          <a:bodyPr anchor="t"/>
          <a:lstStyle/>
          <a:p>
            <a:r>
              <a:rPr lang="sr-Latn-RS" dirty="0" smtClean="0"/>
              <a:t>T</a:t>
            </a:r>
            <a:r>
              <a:rPr lang="en-US" dirty="0" err="1" smtClean="0"/>
              <a:t>radicionalni</a:t>
            </a:r>
            <a:r>
              <a:rPr lang="en-US" dirty="0" smtClean="0"/>
              <a:t> MLST </a:t>
            </a:r>
            <a:r>
              <a:rPr lang="en-US" dirty="0" err="1" smtClean="0"/>
              <a:t>sa</a:t>
            </a:r>
            <a:r>
              <a:rPr lang="en-US" dirty="0" smtClean="0"/>
              <a:t> </a:t>
            </a:r>
            <a:r>
              <a:rPr lang="en-US" dirty="0" err="1" smtClean="0"/>
              <a:t>sekvenciranjem</a:t>
            </a:r>
            <a:r>
              <a:rPr lang="en-US" dirty="0" smtClean="0"/>
              <a:t> </a:t>
            </a:r>
            <a:r>
              <a:rPr lang="en-US" dirty="0" err="1" smtClean="0"/>
              <a:t>nanopora</a:t>
            </a:r>
            <a:r>
              <a:rPr lang="en-US" dirty="0" smtClean="0"/>
              <a:t> </a:t>
            </a:r>
            <a:r>
              <a:rPr lang="en-US" dirty="0" err="1" smtClean="0"/>
              <a:t>zahtjeva</a:t>
            </a:r>
            <a:r>
              <a:rPr lang="en-US" dirty="0" smtClean="0"/>
              <a:t> </a:t>
            </a:r>
            <a:r>
              <a:rPr lang="en-US" dirty="0" err="1" smtClean="0"/>
              <a:t>visoku</a:t>
            </a:r>
            <a:r>
              <a:rPr lang="en-US" dirty="0" smtClean="0"/>
              <a:t> </a:t>
            </a:r>
            <a:r>
              <a:rPr lang="en-US" dirty="0" err="1" smtClean="0"/>
              <a:t>pokrivenost</a:t>
            </a:r>
            <a:r>
              <a:rPr lang="en-US" dirty="0" smtClean="0"/>
              <a:t> </a:t>
            </a:r>
            <a:r>
              <a:rPr lang="en-US" dirty="0" err="1" smtClean="0"/>
              <a:t>kako</a:t>
            </a:r>
            <a:r>
              <a:rPr lang="en-US" dirty="0" smtClean="0"/>
              <a:t> bi se </a:t>
            </a:r>
            <a:r>
              <a:rPr lang="en-US" dirty="0" err="1" smtClean="0"/>
              <a:t>sa</a:t>
            </a:r>
            <a:r>
              <a:rPr lang="en-US" dirty="0" smtClean="0"/>
              <a:t> </a:t>
            </a:r>
            <a:r>
              <a:rPr lang="en-US" dirty="0" err="1" smtClean="0"/>
              <a:t>apsolutnom</a:t>
            </a:r>
            <a:r>
              <a:rPr lang="en-US" dirty="0" smtClean="0"/>
              <a:t> </a:t>
            </a:r>
            <a:r>
              <a:rPr lang="en-US" dirty="0" err="1" smtClean="0"/>
              <a:t>sigurnošću</a:t>
            </a:r>
            <a:r>
              <a:rPr lang="en-US" dirty="0" smtClean="0"/>
              <a:t> </a:t>
            </a:r>
            <a:r>
              <a:rPr lang="en-US" dirty="0" err="1" smtClean="0"/>
              <a:t>prijavila</a:t>
            </a:r>
            <a:r>
              <a:rPr lang="en-US" dirty="0" smtClean="0"/>
              <a:t> </a:t>
            </a:r>
            <a:r>
              <a:rPr lang="en-US" dirty="0" err="1" smtClean="0"/>
              <a:t>vrsta</a:t>
            </a:r>
            <a:r>
              <a:rPr lang="en-US" dirty="0" smtClean="0"/>
              <a:t> </a:t>
            </a:r>
            <a:r>
              <a:rPr lang="en-US" dirty="0" err="1" smtClean="0"/>
              <a:t>sekvence</a:t>
            </a:r>
            <a:endParaRPr lang="sr-Latn-RS" dirty="0" smtClean="0"/>
          </a:p>
          <a:p>
            <a:endParaRPr lang="sr-Latn-RS" dirty="0" smtClean="0"/>
          </a:p>
          <a:p>
            <a:r>
              <a:rPr lang="en-US" dirty="0" err="1" smtClean="0"/>
              <a:t>Tačnija</a:t>
            </a:r>
            <a:r>
              <a:rPr lang="en-US" dirty="0" smtClean="0"/>
              <a:t> </a:t>
            </a:r>
            <a:r>
              <a:rPr lang="en-US" dirty="0" err="1" smtClean="0"/>
              <a:t>metodologija</a:t>
            </a:r>
            <a:r>
              <a:rPr lang="en-US" dirty="0" smtClean="0"/>
              <a:t> </a:t>
            </a:r>
            <a:r>
              <a:rPr lang="en-US" dirty="0" err="1" smtClean="0"/>
              <a:t>tipizacije</a:t>
            </a:r>
            <a:r>
              <a:rPr lang="en-US" dirty="0" smtClean="0"/>
              <a:t> </a:t>
            </a:r>
            <a:r>
              <a:rPr lang="en-US" dirty="0" err="1" smtClean="0"/>
              <a:t>soja</a:t>
            </a:r>
            <a:r>
              <a:rPr lang="en-US" dirty="0" smtClean="0"/>
              <a:t> </a:t>
            </a:r>
            <a:r>
              <a:rPr lang="en-US" dirty="0" err="1" smtClean="0"/>
              <a:t>trebala</a:t>
            </a:r>
            <a:r>
              <a:rPr lang="en-US" dirty="0" smtClean="0"/>
              <a:t> bi </a:t>
            </a:r>
            <a:r>
              <a:rPr lang="en-US" dirty="0" err="1" smtClean="0"/>
              <a:t>uzeti</a:t>
            </a:r>
            <a:r>
              <a:rPr lang="en-US" dirty="0" smtClean="0"/>
              <a:t> u </a:t>
            </a:r>
            <a:r>
              <a:rPr lang="en-US" dirty="0" err="1" smtClean="0"/>
              <a:t>obzit</a:t>
            </a:r>
            <a:r>
              <a:rPr lang="en-US" dirty="0" smtClean="0"/>
              <a:t> </a:t>
            </a:r>
            <a:r>
              <a:rPr lang="en-US" dirty="0" err="1" smtClean="0"/>
              <a:t>sva</a:t>
            </a:r>
            <a:r>
              <a:rPr lang="en-US" dirty="0" smtClean="0"/>
              <a:t> </a:t>
            </a:r>
            <a:r>
              <a:rPr lang="en-US" dirty="0" err="1" smtClean="0"/>
              <a:t>sekvencionalna</a:t>
            </a:r>
            <a:r>
              <a:rPr lang="en-US" dirty="0" smtClean="0"/>
              <a:t> </a:t>
            </a:r>
            <a:r>
              <a:rPr lang="en-US" dirty="0" err="1" smtClean="0"/>
              <a:t>očitavanja</a:t>
            </a:r>
            <a:r>
              <a:rPr lang="en-US" dirty="0" smtClean="0"/>
              <a:t>, a ne </a:t>
            </a:r>
            <a:r>
              <a:rPr lang="en-US" dirty="0" err="1" smtClean="0"/>
              <a:t>samo</a:t>
            </a:r>
            <a:r>
              <a:rPr lang="en-US" dirty="0" smtClean="0"/>
              <a:t> 7 </a:t>
            </a:r>
            <a:r>
              <a:rPr lang="en-US" dirty="0" err="1" smtClean="0"/>
              <a:t>gena</a:t>
            </a:r>
            <a:r>
              <a:rPr lang="en-US" dirty="0" smtClean="0"/>
              <a:t>. </a:t>
            </a:r>
            <a:endParaRPr lang="en-US" dirty="0"/>
          </a:p>
        </p:txBody>
      </p:sp>
      <p:pic>
        <p:nvPicPr>
          <p:cNvPr id="4" name="Picture 3" descr="slika 6.png"/>
          <p:cNvPicPr/>
          <p:nvPr/>
        </p:nvPicPr>
        <p:blipFill>
          <a:blip r:embed="rId2"/>
          <a:stretch>
            <a:fillRect/>
          </a:stretch>
        </p:blipFill>
        <p:spPr>
          <a:xfrm>
            <a:off x="4484747" y="1684418"/>
            <a:ext cx="4212366" cy="2625913"/>
          </a:xfrm>
          <a:prstGeom prst="rect">
            <a:avLst/>
          </a:prstGeom>
          <a:ln w="3175">
            <a:solidFill>
              <a:schemeClr val="bg2"/>
            </a:solidFill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0"/>
          <p:cNvSpPr txBox="1">
            <a:spLocks noGrp="1"/>
          </p:cNvSpPr>
          <p:nvPr>
            <p:ph type="title"/>
          </p:nvPr>
        </p:nvSpPr>
        <p:spPr>
          <a:xfrm>
            <a:off x="2438400" y="277575"/>
            <a:ext cx="5239160" cy="54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dirty="0" smtClean="0"/>
              <a:t>Sažetak</a:t>
            </a:r>
            <a:endParaRPr/>
          </a:p>
        </p:txBody>
      </p:sp>
      <p:sp>
        <p:nvSpPr>
          <p:cNvPr id="267" name="Google Shape;267;p40"/>
          <p:cNvSpPr txBox="1">
            <a:spLocks noGrp="1"/>
          </p:cNvSpPr>
          <p:nvPr>
            <p:ph type="subTitle" idx="1"/>
          </p:nvPr>
        </p:nvSpPr>
        <p:spPr>
          <a:xfrm>
            <a:off x="2052320" y="1099750"/>
            <a:ext cx="6943399" cy="337339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sr-Latn-RS" sz="1600" dirty="0" smtClean="0">
                <a:latin typeface="+mj-lt"/>
              </a:rPr>
              <a:t> Početni profil otpornosti na lijekove dobijen je unutar 2 sata, a konačni profili dobijeni su unutar 10 sati.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endParaRPr lang="sr-Latn-RS" sz="1600" dirty="0" smtClean="0">
              <a:latin typeface="+mj-l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sr-Latn-RS" sz="1600" dirty="0" smtClean="0">
                <a:latin typeface="+mj-lt"/>
              </a:rPr>
              <a:t> Identifikacija soja sa multi-locus sekvencijalnim tipiziranjem zahtjeva više od 15x pokrivenosti za generisanje sigurnih dodjela, nova tipizacija pristutnosti gena mogla je otkriti prisutnost poznatog soja sa 0,5x pokrivenošću.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endParaRPr lang="sr-Latn-RS" sz="1600" dirty="0" smtClean="0">
              <a:latin typeface="+mj-l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sr-Latn-RS" sz="1600" dirty="0" smtClean="0">
                <a:latin typeface="+mj-lt"/>
              </a:rPr>
              <a:t> Korišteni cjevovod obrađuje preko 100 puta više podataka od trenutne propustnosti MinIONA-a na desktop računaru.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endParaRPr lang="sr-Latn-RS" dirty="0" smtClean="0">
              <a:latin typeface="+mj-lt"/>
            </a:endParaRPr>
          </a:p>
        </p:txBody>
      </p:sp>
      <p:pic>
        <p:nvPicPr>
          <p:cNvPr id="268" name="Google Shape;268;p40"/>
          <p:cNvPicPr preferRelativeResize="0"/>
          <p:nvPr/>
        </p:nvPicPr>
        <p:blipFill rotWithShape="1">
          <a:blip r:embed="rId3">
            <a:alphaModFix/>
          </a:blip>
          <a:srcRect t="3678" r="38631" b="9568"/>
          <a:stretch/>
        </p:blipFill>
        <p:spPr>
          <a:xfrm>
            <a:off x="0" y="0"/>
            <a:ext cx="2450853" cy="346455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Google Shape;270;p40"/>
          <p:cNvGrpSpPr/>
          <p:nvPr/>
        </p:nvGrpSpPr>
        <p:grpSpPr>
          <a:xfrm rot="5400000">
            <a:off x="8459352" y="525364"/>
            <a:ext cx="448016" cy="159289"/>
            <a:chOff x="4405045" y="960533"/>
            <a:chExt cx="680462" cy="241934"/>
          </a:xfrm>
        </p:grpSpPr>
        <p:grpSp>
          <p:nvGrpSpPr>
            <p:cNvPr id="3" name="Google Shape;271;p40"/>
            <p:cNvGrpSpPr/>
            <p:nvPr/>
          </p:nvGrpSpPr>
          <p:grpSpPr>
            <a:xfrm>
              <a:off x="4405045" y="960533"/>
              <a:ext cx="680462" cy="241934"/>
              <a:chOff x="4405045" y="960533"/>
              <a:chExt cx="680462" cy="241934"/>
            </a:xfrm>
          </p:grpSpPr>
          <p:sp>
            <p:nvSpPr>
              <p:cNvPr id="272" name="Google Shape;272;p40"/>
              <p:cNvSpPr/>
              <p:nvPr/>
            </p:nvSpPr>
            <p:spPr>
              <a:xfrm rot="2700000">
                <a:off x="4663796" y="997170"/>
                <a:ext cx="163342" cy="168857"/>
              </a:xfrm>
              <a:prstGeom prst="round2DiagRect">
                <a:avLst>
                  <a:gd name="adj1" fmla="val 50000"/>
                  <a:gd name="adj2" fmla="val 0"/>
                </a:avLst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273;p40"/>
              <p:cNvSpPr/>
              <p:nvPr/>
            </p:nvSpPr>
            <p:spPr>
              <a:xfrm rot="-2700000">
                <a:off x="4436501" y="995607"/>
                <a:ext cx="151887" cy="151887"/>
              </a:xfrm>
              <a:prstGeom prst="arc">
                <a:avLst>
                  <a:gd name="adj1" fmla="val 17826268"/>
                  <a:gd name="adj2" fmla="val 0"/>
                </a:avLst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74" name="Google Shape;274;p40"/>
              <p:cNvCxnSpPr>
                <a:stCxn id="273" idx="2"/>
                <a:endCxn id="272" idx="1"/>
              </p:cNvCxnSpPr>
              <p:nvPr/>
            </p:nvCxnSpPr>
            <p:spPr>
              <a:xfrm rot="-5400000" flipH="1">
                <a:off x="4564345" y="1019650"/>
                <a:ext cx="123300" cy="119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75" name="Google Shape;275;p40"/>
              <p:cNvSpPr/>
              <p:nvPr/>
            </p:nvSpPr>
            <p:spPr>
              <a:xfrm rot="-8100000" flipH="1">
                <a:off x="4436501" y="1019123"/>
                <a:ext cx="151887" cy="151887"/>
              </a:xfrm>
              <a:prstGeom prst="arc">
                <a:avLst>
                  <a:gd name="adj1" fmla="val 17776405"/>
                  <a:gd name="adj2" fmla="val 0"/>
                </a:avLst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76" name="Google Shape;276;p40"/>
              <p:cNvCxnSpPr>
                <a:stCxn id="275" idx="2"/>
              </p:cNvCxnSpPr>
              <p:nvPr/>
            </p:nvCxnSpPr>
            <p:spPr>
              <a:xfrm rot="-5400000">
                <a:off x="4564345" y="1027266"/>
                <a:ext cx="123300" cy="119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77" name="Google Shape;277;p40"/>
              <p:cNvSpPr/>
              <p:nvPr/>
            </p:nvSpPr>
            <p:spPr>
              <a:xfrm rot="2700000" flipH="1">
                <a:off x="4902164" y="991990"/>
                <a:ext cx="151887" cy="151887"/>
              </a:xfrm>
              <a:prstGeom prst="arc">
                <a:avLst>
                  <a:gd name="adj1" fmla="val 17826268"/>
                  <a:gd name="adj2" fmla="val 0"/>
                </a:avLst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78" name="Google Shape;278;p40"/>
              <p:cNvCxnSpPr>
                <a:stCxn id="277" idx="2"/>
              </p:cNvCxnSpPr>
              <p:nvPr/>
            </p:nvCxnSpPr>
            <p:spPr>
              <a:xfrm rot="5400000">
                <a:off x="4802907" y="1016033"/>
                <a:ext cx="123300" cy="119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79" name="Google Shape;279;p40"/>
              <p:cNvSpPr/>
              <p:nvPr/>
            </p:nvSpPr>
            <p:spPr>
              <a:xfrm rot="8100000">
                <a:off x="4902164" y="1015506"/>
                <a:ext cx="151887" cy="151887"/>
              </a:xfrm>
              <a:prstGeom prst="arc">
                <a:avLst>
                  <a:gd name="adj1" fmla="val 17776405"/>
                  <a:gd name="adj2" fmla="val 0"/>
                </a:avLst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80" name="Google Shape;280;p40"/>
              <p:cNvCxnSpPr>
                <a:stCxn id="279" idx="2"/>
              </p:cNvCxnSpPr>
              <p:nvPr/>
            </p:nvCxnSpPr>
            <p:spPr>
              <a:xfrm rot="5400000" flipH="1">
                <a:off x="4802907" y="1023649"/>
                <a:ext cx="123300" cy="119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281" name="Google Shape;281;p40"/>
            <p:cNvCxnSpPr>
              <a:stCxn id="273" idx="2"/>
              <a:endCxn id="275" idx="2"/>
            </p:cNvCxnSpPr>
            <p:nvPr/>
          </p:nvCxnSpPr>
          <p:spPr>
            <a:xfrm rot="5400000">
              <a:off x="4500745" y="1083250"/>
              <a:ext cx="130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2" name="Google Shape;282;p40"/>
            <p:cNvCxnSpPr/>
            <p:nvPr/>
          </p:nvCxnSpPr>
          <p:spPr>
            <a:xfrm flipH="1">
              <a:off x="4527184" y="999281"/>
              <a:ext cx="900" cy="167700"/>
            </a:xfrm>
            <a:prstGeom prst="straightConnector1">
              <a:avLst/>
            </a:pr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3" name="Google Shape;283;p40"/>
            <p:cNvCxnSpPr>
              <a:stCxn id="277" idx="2"/>
              <a:endCxn id="279" idx="2"/>
            </p:cNvCxnSpPr>
            <p:nvPr/>
          </p:nvCxnSpPr>
          <p:spPr>
            <a:xfrm rot="5400000">
              <a:off x="4859007" y="1079633"/>
              <a:ext cx="130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4" name="Google Shape;284;p40"/>
            <p:cNvCxnSpPr/>
            <p:nvPr/>
          </p:nvCxnSpPr>
          <p:spPr>
            <a:xfrm>
              <a:off x="4962470" y="999281"/>
              <a:ext cx="900" cy="167700"/>
            </a:xfrm>
            <a:prstGeom prst="straightConnector1">
              <a:avLst/>
            </a:pr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5" name="Google Shape;285;p40"/>
            <p:cNvCxnSpPr>
              <a:stCxn id="272" idx="3"/>
              <a:endCxn id="272" idx="0"/>
            </p:cNvCxnSpPr>
            <p:nvPr/>
          </p:nvCxnSpPr>
          <p:spPr>
            <a:xfrm rot="5400000">
              <a:off x="4745467" y="1079799"/>
              <a:ext cx="117600" cy="18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6" name="Google Shape;286;p40"/>
            <p:cNvCxnSpPr/>
            <p:nvPr/>
          </p:nvCxnSpPr>
          <p:spPr>
            <a:xfrm flipH="1">
              <a:off x="4725475" y="1001074"/>
              <a:ext cx="900" cy="162300"/>
            </a:xfrm>
            <a:prstGeom prst="straightConnector1">
              <a:avLst/>
            </a:pr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7" name="Google Shape;287;p40"/>
            <p:cNvCxnSpPr/>
            <p:nvPr/>
          </p:nvCxnSpPr>
          <p:spPr>
            <a:xfrm flipH="1">
              <a:off x="4764450" y="1001074"/>
              <a:ext cx="900" cy="162300"/>
            </a:xfrm>
            <a:prstGeom prst="straightConnector1">
              <a:avLst/>
            </a:pr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8" name="Google Shape;288;p40"/>
            <p:cNvCxnSpPr>
              <a:stCxn id="272" idx="2"/>
              <a:endCxn id="272" idx="1"/>
            </p:cNvCxnSpPr>
            <p:nvPr/>
          </p:nvCxnSpPr>
          <p:spPr>
            <a:xfrm rot="5400000">
              <a:off x="4628017" y="1081749"/>
              <a:ext cx="117600" cy="18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653372" y="2275687"/>
            <a:ext cx="4482393" cy="1897552"/>
          </a:xfrm>
        </p:spPr>
        <p:txBody>
          <a:bodyPr/>
          <a:lstStyle/>
          <a:p>
            <a:r>
              <a:rPr lang="en-US" sz="3600" b="1" dirty="0" err="1" smtClean="0"/>
              <a:t>Tipizacija</a:t>
            </a:r>
            <a:r>
              <a:rPr lang="en-US" sz="3600" b="1" dirty="0" smtClean="0"/>
              <a:t> </a:t>
            </a:r>
            <a:r>
              <a:rPr lang="en-US" sz="3600" b="1" dirty="0" err="1" smtClean="0"/>
              <a:t>soja</a:t>
            </a:r>
            <a:r>
              <a:rPr lang="en-US" sz="3600" b="1" dirty="0" smtClean="0"/>
              <a:t> </a:t>
            </a:r>
            <a:r>
              <a:rPr lang="en-US" sz="3600" b="1" dirty="0" err="1" smtClean="0"/>
              <a:t>prema</a:t>
            </a:r>
            <a:r>
              <a:rPr lang="en-US" sz="3600" b="1" dirty="0" smtClean="0"/>
              <a:t> </a:t>
            </a:r>
            <a:r>
              <a:rPr lang="en-US" sz="3600" b="1" dirty="0" err="1" smtClean="0"/>
              <a:t>prisutnosti</a:t>
            </a:r>
            <a:r>
              <a:rPr lang="en-US" sz="3600" b="1" dirty="0" smtClean="0"/>
              <a:t> </a:t>
            </a:r>
            <a:r>
              <a:rPr lang="en-US" sz="3600" b="1" dirty="0" err="1" smtClean="0"/>
              <a:t>ili</a:t>
            </a:r>
            <a:r>
              <a:rPr lang="en-US" sz="3600" b="1" dirty="0" smtClean="0"/>
              <a:t> </a:t>
            </a:r>
            <a:r>
              <a:rPr lang="en-US" sz="3600" b="1" dirty="0" err="1" smtClean="0"/>
              <a:t>odsutnosti</a:t>
            </a:r>
            <a:r>
              <a:rPr lang="en-US" sz="3600" b="1" dirty="0" smtClean="0"/>
              <a:t> </a:t>
            </a:r>
            <a:r>
              <a:rPr lang="en-US" sz="3600" b="1" dirty="0" err="1" smtClean="0"/>
              <a:t>gena</a:t>
            </a:r>
            <a:endParaRPr lang="en-US" sz="3600" b="1" dirty="0"/>
          </a:p>
        </p:txBody>
      </p:sp>
      <p:sp>
        <p:nvSpPr>
          <p:cNvPr id="9" name="Title 8"/>
          <p:cNvSpPr>
            <a:spLocks noGrp="1"/>
          </p:cNvSpPr>
          <p:nvPr>
            <p:ph type="title" idx="2"/>
          </p:nvPr>
        </p:nvSpPr>
        <p:spPr>
          <a:xfrm>
            <a:off x="2347021" y="1125636"/>
            <a:ext cx="961200" cy="960900"/>
          </a:xfrm>
        </p:spPr>
        <p:txBody>
          <a:bodyPr/>
          <a:lstStyle/>
          <a:p>
            <a:r>
              <a:rPr lang="sr-Latn-RS" dirty="0" smtClean="0"/>
              <a:t>2.6</a:t>
            </a:r>
            <a:endParaRPr lang="en-US" dirty="0"/>
          </a:p>
        </p:txBody>
      </p:sp>
      <p:pic>
        <p:nvPicPr>
          <p:cNvPr id="10" name="Google Shape;1364;p7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5957865" y="2390188"/>
            <a:ext cx="1529126" cy="201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365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5367849" y="3887688"/>
            <a:ext cx="465000" cy="51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366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7612033" y="3768112"/>
            <a:ext cx="635875" cy="63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67;p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12688" y="2035475"/>
            <a:ext cx="379100" cy="39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368;p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49100" y="2977750"/>
            <a:ext cx="537686" cy="56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369;p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24388" y="3118412"/>
            <a:ext cx="211125" cy="22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371;p7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47900" y="2622163"/>
            <a:ext cx="54300" cy="5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715249" y="178755"/>
            <a:ext cx="6792455" cy="1024403"/>
          </a:xfrm>
        </p:spPr>
        <p:txBody>
          <a:bodyPr/>
          <a:lstStyle/>
          <a:p>
            <a:pPr algn="ctr"/>
            <a:r>
              <a:rPr lang="en-US" sz="2800" dirty="0" err="1" smtClean="0"/>
              <a:t>Tipizacija</a:t>
            </a:r>
            <a:r>
              <a:rPr lang="en-US" sz="2800" dirty="0" smtClean="0"/>
              <a:t> </a:t>
            </a:r>
            <a:r>
              <a:rPr lang="en-US" sz="2800" dirty="0" err="1" smtClean="0"/>
              <a:t>soja</a:t>
            </a:r>
            <a:r>
              <a:rPr lang="en-US" sz="2800" dirty="0" smtClean="0"/>
              <a:t> </a:t>
            </a:r>
            <a:r>
              <a:rPr lang="en-US" sz="2800" dirty="0" err="1" smtClean="0"/>
              <a:t>prema</a:t>
            </a:r>
            <a:r>
              <a:rPr lang="en-US" sz="2800" dirty="0" smtClean="0"/>
              <a:t> </a:t>
            </a:r>
            <a:r>
              <a:rPr lang="en-US" sz="2800" dirty="0" err="1" smtClean="0"/>
              <a:t>prisutnosti</a:t>
            </a:r>
            <a:r>
              <a:rPr lang="en-US" sz="2800" dirty="0" smtClean="0"/>
              <a:t> </a:t>
            </a:r>
            <a:r>
              <a:rPr lang="en-US" sz="2800" dirty="0" err="1" smtClean="0"/>
              <a:t>ili</a:t>
            </a:r>
            <a:r>
              <a:rPr lang="en-US" sz="2800" dirty="0" smtClean="0"/>
              <a:t> </a:t>
            </a:r>
            <a:r>
              <a:rPr lang="en-US" sz="2800" dirty="0" err="1" smtClean="0"/>
              <a:t>odsutnosti</a:t>
            </a:r>
            <a:r>
              <a:rPr lang="en-US" sz="2800" dirty="0" smtClean="0"/>
              <a:t> </a:t>
            </a:r>
            <a:r>
              <a:rPr lang="en-US" sz="2800" dirty="0" err="1" smtClean="0"/>
              <a:t>gena</a:t>
            </a:r>
            <a:endParaRPr lang="en-US" sz="2800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>
          <a:xfrm>
            <a:off x="701500" y="1333786"/>
            <a:ext cx="7039962" cy="3300091"/>
          </a:xfrm>
        </p:spPr>
        <p:txBody>
          <a:bodyPr anchor="t"/>
          <a:lstStyle/>
          <a:p>
            <a:r>
              <a:rPr lang="sr-Latn-RS" dirty="0" smtClean="0"/>
              <a:t>Metoda </a:t>
            </a:r>
            <a:r>
              <a:rPr lang="en-US" dirty="0" err="1" smtClean="0"/>
              <a:t>tipizacije</a:t>
            </a:r>
            <a:r>
              <a:rPr lang="en-US" dirty="0" smtClean="0"/>
              <a:t> </a:t>
            </a:r>
            <a:r>
              <a:rPr lang="en-US" dirty="0" err="1" smtClean="0"/>
              <a:t>soja</a:t>
            </a:r>
            <a:r>
              <a:rPr lang="en-US" dirty="0" smtClean="0"/>
              <a:t> </a:t>
            </a:r>
            <a:r>
              <a:rPr lang="en-US" dirty="0" err="1" smtClean="0"/>
              <a:t>za</a:t>
            </a:r>
            <a:r>
              <a:rPr lang="en-US" dirty="0" smtClean="0"/>
              <a:t> </a:t>
            </a:r>
            <a:r>
              <a:rPr lang="en-US" dirty="0" err="1" smtClean="0"/>
              <a:t>identifikaciju</a:t>
            </a:r>
            <a:r>
              <a:rPr lang="en-US" dirty="0" smtClean="0"/>
              <a:t> </a:t>
            </a:r>
            <a:r>
              <a:rPr lang="en-US" dirty="0" err="1" smtClean="0"/>
              <a:t>poznatog</a:t>
            </a:r>
            <a:r>
              <a:rPr lang="en-US" dirty="0" smtClean="0"/>
              <a:t> </a:t>
            </a:r>
            <a:r>
              <a:rPr lang="en-US" dirty="0" err="1" smtClean="0"/>
              <a:t>bakterijskog</a:t>
            </a:r>
            <a:r>
              <a:rPr lang="en-US" dirty="0" smtClean="0"/>
              <a:t> </a:t>
            </a:r>
            <a:r>
              <a:rPr lang="en-US" dirty="0" err="1" smtClean="0"/>
              <a:t>soja</a:t>
            </a:r>
            <a:r>
              <a:rPr lang="en-US" dirty="0" smtClean="0"/>
              <a:t> </a:t>
            </a:r>
            <a:r>
              <a:rPr lang="en-US" dirty="0" err="1" smtClean="0"/>
              <a:t>iz</a:t>
            </a:r>
            <a:r>
              <a:rPr lang="en-US" dirty="0" smtClean="0"/>
              <a:t> </a:t>
            </a:r>
            <a:r>
              <a:rPr lang="en-US" dirty="0" err="1" smtClean="0"/>
              <a:t>očitavanja</a:t>
            </a:r>
            <a:r>
              <a:rPr lang="en-US" dirty="0" smtClean="0"/>
              <a:t> </a:t>
            </a:r>
            <a:r>
              <a:rPr lang="en-US" dirty="0" err="1" smtClean="0"/>
              <a:t>MinION</a:t>
            </a:r>
            <a:r>
              <a:rPr lang="en-US" dirty="0" smtClean="0"/>
              <a:t> </a:t>
            </a:r>
            <a:r>
              <a:rPr lang="en-US" dirty="0" err="1" smtClean="0"/>
              <a:t>sekvence</a:t>
            </a:r>
            <a:r>
              <a:rPr lang="sr-Latn-RS" dirty="0" smtClean="0"/>
              <a:t>.</a:t>
            </a:r>
          </a:p>
          <a:p>
            <a:endParaRPr lang="sr-Latn-RS" dirty="0" smtClean="0"/>
          </a:p>
          <a:p>
            <a:r>
              <a:rPr lang="en-US" dirty="0" err="1" smtClean="0"/>
              <a:t>Cilj</a:t>
            </a:r>
            <a:r>
              <a:rPr lang="sr-Latn-RS" dirty="0" smtClean="0"/>
              <a:t>: </a:t>
            </a:r>
            <a:r>
              <a:rPr lang="en-US" dirty="0" err="1" smtClean="0"/>
              <a:t>brzo</a:t>
            </a:r>
            <a:r>
              <a:rPr lang="en-US" dirty="0" smtClean="0"/>
              <a:t> </a:t>
            </a:r>
            <a:r>
              <a:rPr lang="en-US" dirty="0" err="1" smtClean="0"/>
              <a:t>prepoznavanje</a:t>
            </a:r>
            <a:r>
              <a:rPr lang="en-US" dirty="0" smtClean="0"/>
              <a:t> </a:t>
            </a:r>
            <a:r>
              <a:rPr lang="en-US" dirty="0" err="1" smtClean="0"/>
              <a:t>prisutnosti</a:t>
            </a:r>
            <a:r>
              <a:rPr lang="en-US" dirty="0" smtClean="0"/>
              <a:t> </a:t>
            </a:r>
            <a:r>
              <a:rPr lang="en-US" dirty="0" err="1" smtClean="0"/>
              <a:t>vrste</a:t>
            </a:r>
            <a:r>
              <a:rPr lang="en-US" dirty="0" smtClean="0"/>
              <a:t> </a:t>
            </a:r>
            <a:r>
              <a:rPr lang="en-US" dirty="0" err="1" smtClean="0"/>
              <a:t>sekvence</a:t>
            </a:r>
            <a:r>
              <a:rPr lang="en-US" dirty="0" smtClean="0"/>
              <a:t>.</a:t>
            </a:r>
            <a:endParaRPr lang="sr-Latn-RS" dirty="0" smtClean="0"/>
          </a:p>
          <a:p>
            <a:endParaRPr lang="sr-Latn-RS" dirty="0" smtClean="0"/>
          </a:p>
          <a:p>
            <a:r>
              <a:rPr lang="sr-Latn-RS" dirty="0" smtClean="0"/>
              <a:t>P</a:t>
            </a:r>
            <a:r>
              <a:rPr lang="en-US" dirty="0" err="1" smtClean="0"/>
              <a:t>reuzeti</a:t>
            </a:r>
            <a:r>
              <a:rPr lang="en-US" dirty="0" smtClean="0"/>
              <a:t> </a:t>
            </a:r>
            <a:r>
              <a:rPr lang="en-US" dirty="0" err="1" smtClean="0"/>
              <a:t>su</a:t>
            </a:r>
            <a:r>
              <a:rPr lang="en-US" dirty="0" smtClean="0"/>
              <a:t> </a:t>
            </a:r>
            <a:r>
              <a:rPr lang="en-US" dirty="0" err="1" smtClean="0"/>
              <a:t>skupovi</a:t>
            </a:r>
            <a:r>
              <a:rPr lang="en-US" dirty="0" smtClean="0"/>
              <a:t> </a:t>
            </a:r>
            <a:r>
              <a:rPr lang="en-US" dirty="0" err="1" smtClean="0"/>
              <a:t>genoma</a:t>
            </a:r>
            <a:r>
              <a:rPr lang="en-US" dirty="0" smtClean="0"/>
              <a:t> </a:t>
            </a:r>
            <a:r>
              <a:rPr lang="en-US" dirty="0" err="1" smtClean="0"/>
              <a:t>svih</a:t>
            </a:r>
            <a:r>
              <a:rPr lang="en-US" dirty="0" smtClean="0"/>
              <a:t> </a:t>
            </a:r>
            <a:r>
              <a:rPr lang="en-US" dirty="0" err="1" smtClean="0"/>
              <a:t>sojeva</a:t>
            </a:r>
            <a:r>
              <a:rPr lang="en-US" dirty="0" smtClean="0"/>
              <a:t> </a:t>
            </a:r>
            <a:r>
              <a:rPr lang="en-US" dirty="0" err="1" smtClean="0"/>
              <a:t>vrsta</a:t>
            </a:r>
            <a:r>
              <a:rPr lang="en-US" dirty="0" smtClean="0"/>
              <a:t>  K. </a:t>
            </a:r>
            <a:r>
              <a:rPr lang="en-US" dirty="0" err="1" smtClean="0"/>
              <a:t>pneumoniae</a:t>
            </a:r>
            <a:r>
              <a:rPr lang="en-US" dirty="0" smtClean="0"/>
              <a:t>, E. coli </a:t>
            </a:r>
            <a:r>
              <a:rPr lang="en-US" dirty="0" err="1" smtClean="0"/>
              <a:t>i</a:t>
            </a:r>
            <a:r>
              <a:rPr lang="en-US" dirty="0" smtClean="0"/>
              <a:t> S</a:t>
            </a:r>
            <a:r>
              <a:rPr lang="en-US" dirty="0" smtClean="0"/>
              <a:t>. </a:t>
            </a:r>
            <a:r>
              <a:rPr lang="en-US" dirty="0" err="1" smtClean="0"/>
              <a:t>aureus</a:t>
            </a:r>
            <a:r>
              <a:rPr lang="en-US" dirty="0" smtClean="0"/>
              <a:t> </a:t>
            </a:r>
            <a:r>
              <a:rPr lang="en-US" dirty="0" err="1" smtClean="0"/>
              <a:t>iz</a:t>
            </a:r>
            <a:r>
              <a:rPr lang="en-US" dirty="0" smtClean="0"/>
              <a:t> </a:t>
            </a:r>
            <a:r>
              <a:rPr lang="en-US" dirty="0" err="1" smtClean="0"/>
              <a:t>repozitorija</a:t>
            </a:r>
            <a:r>
              <a:rPr lang="en-US" dirty="0" smtClean="0"/>
              <a:t> Ref-</a:t>
            </a:r>
            <a:r>
              <a:rPr lang="en-US" dirty="0" err="1" smtClean="0"/>
              <a:t>Seq</a:t>
            </a:r>
            <a:r>
              <a:rPr lang="en-US" dirty="0" smtClean="0"/>
              <a:t> </a:t>
            </a:r>
            <a:r>
              <a:rPr lang="en-US" dirty="0" err="1" smtClean="0"/>
              <a:t>i</a:t>
            </a:r>
            <a:r>
              <a:rPr lang="en-US" dirty="0" smtClean="0"/>
              <a:t> </a:t>
            </a:r>
            <a:r>
              <a:rPr lang="en-US" dirty="0" err="1" smtClean="0"/>
              <a:t>identifikovani</a:t>
            </a:r>
            <a:r>
              <a:rPr lang="en-US" dirty="0" smtClean="0"/>
              <a:t> </a:t>
            </a:r>
            <a:r>
              <a:rPr lang="en-US" dirty="0" err="1" smtClean="0"/>
              <a:t>su</a:t>
            </a:r>
            <a:r>
              <a:rPr lang="en-US" dirty="0" smtClean="0"/>
              <a:t> </a:t>
            </a:r>
            <a:r>
              <a:rPr lang="en-US" dirty="0" err="1" smtClean="0"/>
              <a:t>njihovi</a:t>
            </a:r>
            <a:r>
              <a:rPr lang="en-US" dirty="0" smtClean="0"/>
              <a:t> </a:t>
            </a:r>
            <a:r>
              <a:rPr lang="en-US" dirty="0" err="1" smtClean="0"/>
              <a:t>tipovi</a:t>
            </a:r>
            <a:r>
              <a:rPr lang="en-US" dirty="0" smtClean="0"/>
              <a:t> </a:t>
            </a:r>
            <a:r>
              <a:rPr lang="en-US" dirty="0" err="1" smtClean="0"/>
              <a:t>sekvenci</a:t>
            </a:r>
            <a:r>
              <a:rPr lang="en-US" dirty="0" smtClean="0"/>
              <a:t> </a:t>
            </a:r>
            <a:r>
              <a:rPr lang="en-US" dirty="0" err="1" smtClean="0"/>
              <a:t>korištenjem</a:t>
            </a:r>
            <a:r>
              <a:rPr lang="en-US" dirty="0" smtClean="0"/>
              <a:t> </a:t>
            </a:r>
            <a:r>
              <a:rPr lang="en-US" dirty="0" err="1" smtClean="0"/>
              <a:t>odgovarajuće</a:t>
            </a:r>
            <a:r>
              <a:rPr lang="en-US" dirty="0" smtClean="0"/>
              <a:t> MLST </a:t>
            </a:r>
            <a:r>
              <a:rPr lang="en-US" dirty="0" err="1" smtClean="0"/>
              <a:t>šeme</a:t>
            </a:r>
            <a:r>
              <a:rPr lang="en-US" dirty="0" smtClean="0"/>
              <a:t>. </a:t>
            </a:r>
            <a:endParaRPr lang="sr-Latn-RS" dirty="0" smtClean="0"/>
          </a:p>
          <a:p>
            <a:endParaRPr lang="sr-Latn-RS" dirty="0" smtClean="0"/>
          </a:p>
          <a:p>
            <a:r>
              <a:rPr lang="en-US" dirty="0" smtClean="0"/>
              <a:t>Kao </a:t>
            </a:r>
            <a:r>
              <a:rPr lang="en-US" dirty="0" err="1" smtClean="0"/>
              <a:t>rezultat</a:t>
            </a:r>
            <a:r>
              <a:rPr lang="en-US" dirty="0" smtClean="0"/>
              <a:t> </a:t>
            </a:r>
            <a:r>
              <a:rPr lang="en-US" dirty="0" err="1" smtClean="0"/>
              <a:t>dobijeni</a:t>
            </a:r>
            <a:r>
              <a:rPr lang="en-US" dirty="0" smtClean="0"/>
              <a:t> </a:t>
            </a:r>
            <a:r>
              <a:rPr lang="en-US" dirty="0" err="1" smtClean="0"/>
              <a:t>su</a:t>
            </a:r>
            <a:r>
              <a:rPr lang="en-US" dirty="0" smtClean="0"/>
              <a:t> </a:t>
            </a:r>
            <a:r>
              <a:rPr lang="en-US" dirty="0" err="1" smtClean="0"/>
              <a:t>skupovi</a:t>
            </a:r>
            <a:r>
              <a:rPr lang="en-US" dirty="0" smtClean="0"/>
              <a:t> </a:t>
            </a:r>
            <a:r>
              <a:rPr lang="en-US" dirty="0" err="1" smtClean="0"/>
              <a:t>od</a:t>
            </a:r>
            <a:r>
              <a:rPr lang="en-US" dirty="0" smtClean="0"/>
              <a:t> 125 </a:t>
            </a:r>
            <a:r>
              <a:rPr lang="en-US" dirty="0" err="1" smtClean="0"/>
              <a:t>tipova</a:t>
            </a:r>
            <a:r>
              <a:rPr lang="en-US" dirty="0" smtClean="0"/>
              <a:t> </a:t>
            </a:r>
            <a:r>
              <a:rPr lang="en-US" dirty="0" err="1" smtClean="0"/>
              <a:t>sekvenci</a:t>
            </a:r>
            <a:r>
              <a:rPr lang="en-US" dirty="0" smtClean="0"/>
              <a:t> </a:t>
            </a:r>
            <a:r>
              <a:rPr lang="en-US" dirty="0" err="1" smtClean="0"/>
              <a:t>za</a:t>
            </a:r>
            <a:r>
              <a:rPr lang="en-US" dirty="0" smtClean="0"/>
              <a:t> K. pneumonia, 353 </a:t>
            </a:r>
            <a:r>
              <a:rPr lang="en-US" dirty="0" err="1" smtClean="0"/>
              <a:t>za</a:t>
            </a:r>
            <a:r>
              <a:rPr lang="en-US" dirty="0" smtClean="0"/>
              <a:t> </a:t>
            </a:r>
            <a:r>
              <a:rPr lang="en-US" dirty="0" err="1" smtClean="0"/>
              <a:t>E.coli</a:t>
            </a:r>
            <a:r>
              <a:rPr lang="en-US" dirty="0" smtClean="0"/>
              <a:t> </a:t>
            </a:r>
            <a:r>
              <a:rPr lang="en-US" dirty="0" err="1" smtClean="0"/>
              <a:t>i</a:t>
            </a:r>
            <a:r>
              <a:rPr lang="en-US" dirty="0" smtClean="0"/>
              <a:t> 107 </a:t>
            </a:r>
            <a:r>
              <a:rPr lang="en-US" dirty="0" err="1" smtClean="0"/>
              <a:t>za</a:t>
            </a:r>
            <a:r>
              <a:rPr lang="en-US" dirty="0" smtClean="0"/>
              <a:t> </a:t>
            </a:r>
            <a:r>
              <a:rPr lang="en-US" dirty="0" err="1" smtClean="0"/>
              <a:t>S.aureus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9" name="Google Shape;374;p44"/>
          <p:cNvPicPr preferRelativeResize="0"/>
          <p:nvPr/>
        </p:nvPicPr>
        <p:blipFill rotWithShape="1">
          <a:blip r:embed="rId2">
            <a:alphaModFix/>
          </a:blip>
          <a:srcRect l="29945" t="6866" r="29949" b="6874"/>
          <a:stretch/>
        </p:blipFill>
        <p:spPr>
          <a:xfrm>
            <a:off x="7615499" y="3436325"/>
            <a:ext cx="864102" cy="1314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715249" y="178755"/>
            <a:ext cx="6792455" cy="1024403"/>
          </a:xfrm>
        </p:spPr>
        <p:txBody>
          <a:bodyPr/>
          <a:lstStyle/>
          <a:p>
            <a:pPr algn="ctr"/>
            <a:r>
              <a:rPr lang="en-US" sz="2800" dirty="0" err="1" smtClean="0"/>
              <a:t>Tipizacija</a:t>
            </a:r>
            <a:r>
              <a:rPr lang="en-US" sz="2800" dirty="0" smtClean="0"/>
              <a:t> </a:t>
            </a:r>
            <a:r>
              <a:rPr lang="en-US" sz="2800" dirty="0" err="1" smtClean="0"/>
              <a:t>soja</a:t>
            </a:r>
            <a:r>
              <a:rPr lang="en-US" sz="2800" dirty="0" smtClean="0"/>
              <a:t> </a:t>
            </a:r>
            <a:r>
              <a:rPr lang="en-US" sz="2800" dirty="0" err="1" smtClean="0"/>
              <a:t>prema</a:t>
            </a:r>
            <a:r>
              <a:rPr lang="en-US" sz="2800" dirty="0" smtClean="0"/>
              <a:t> </a:t>
            </a:r>
            <a:r>
              <a:rPr lang="en-US" sz="2800" dirty="0" err="1" smtClean="0"/>
              <a:t>prisutnosti</a:t>
            </a:r>
            <a:r>
              <a:rPr lang="en-US" sz="2800" dirty="0" smtClean="0"/>
              <a:t> </a:t>
            </a:r>
            <a:r>
              <a:rPr lang="en-US" sz="2800" dirty="0" err="1" smtClean="0"/>
              <a:t>ili</a:t>
            </a:r>
            <a:r>
              <a:rPr lang="en-US" sz="2800" dirty="0" smtClean="0"/>
              <a:t> </a:t>
            </a:r>
            <a:r>
              <a:rPr lang="en-US" sz="2800" dirty="0" err="1" smtClean="0"/>
              <a:t>odsutnosti</a:t>
            </a:r>
            <a:r>
              <a:rPr lang="en-US" sz="2800" dirty="0" smtClean="0"/>
              <a:t> </a:t>
            </a:r>
            <a:r>
              <a:rPr lang="en-US" sz="2800" dirty="0" err="1" smtClean="0"/>
              <a:t>gena</a:t>
            </a:r>
            <a:endParaRPr lang="en-US" sz="2800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>
          <a:xfrm>
            <a:off x="701500" y="1402538"/>
            <a:ext cx="7039962" cy="3231339"/>
          </a:xfrm>
        </p:spPr>
        <p:txBody>
          <a:bodyPr anchor="t"/>
          <a:lstStyle/>
          <a:p>
            <a:r>
              <a:rPr lang="en-US" dirty="0" err="1" smtClean="0"/>
              <a:t>Očitavanje</a:t>
            </a:r>
            <a:r>
              <a:rPr lang="en-US" dirty="0" smtClean="0"/>
              <a:t> </a:t>
            </a:r>
            <a:r>
              <a:rPr lang="en-US" dirty="0" err="1" smtClean="0"/>
              <a:t>sekvenci</a:t>
            </a:r>
            <a:r>
              <a:rPr lang="en-US" dirty="0" smtClean="0"/>
              <a:t> </a:t>
            </a:r>
            <a:r>
              <a:rPr lang="en-US" dirty="0" err="1" smtClean="0"/>
              <a:t>iz</a:t>
            </a:r>
            <a:r>
              <a:rPr lang="en-US" dirty="0" smtClean="0"/>
              <a:t> </a:t>
            </a:r>
            <a:r>
              <a:rPr lang="en-US" dirty="0" err="1" smtClean="0"/>
              <a:t>miješanog</a:t>
            </a:r>
            <a:r>
              <a:rPr lang="en-US" dirty="0" smtClean="0"/>
              <a:t> </a:t>
            </a:r>
            <a:r>
              <a:rPr lang="en-US" dirty="0" err="1" smtClean="0"/>
              <a:t>uzorka</a:t>
            </a:r>
            <a:r>
              <a:rPr lang="en-US" dirty="0" smtClean="0"/>
              <a:t> je </a:t>
            </a:r>
            <a:r>
              <a:rPr lang="en-US" dirty="0" err="1" smtClean="0"/>
              <a:t>prenešeno</a:t>
            </a:r>
            <a:r>
              <a:rPr lang="en-US" dirty="0" smtClean="0"/>
              <a:t> </a:t>
            </a:r>
            <a:r>
              <a:rPr lang="en-US" dirty="0" err="1" smtClean="0"/>
              <a:t>kroz</a:t>
            </a:r>
            <a:r>
              <a:rPr lang="en-US" dirty="0" smtClean="0"/>
              <a:t> </a:t>
            </a:r>
            <a:r>
              <a:rPr lang="en-US" dirty="0" err="1" smtClean="0"/>
              <a:t>sistem</a:t>
            </a:r>
            <a:r>
              <a:rPr lang="en-US" dirty="0" smtClean="0"/>
              <a:t> </a:t>
            </a:r>
            <a:r>
              <a:rPr lang="en-US" dirty="0" err="1" smtClean="0"/>
              <a:t>za</a:t>
            </a:r>
            <a:r>
              <a:rPr lang="en-US" dirty="0" smtClean="0"/>
              <a:t> </a:t>
            </a:r>
            <a:r>
              <a:rPr lang="en-US" dirty="0" err="1" smtClean="0"/>
              <a:t>tipiziranje</a:t>
            </a:r>
            <a:r>
              <a:rPr lang="en-US" dirty="0" smtClean="0"/>
              <a:t> </a:t>
            </a:r>
            <a:r>
              <a:rPr lang="en-US" dirty="0" err="1" smtClean="0"/>
              <a:t>sojeva</a:t>
            </a:r>
            <a:r>
              <a:rPr lang="en-US" dirty="0" smtClean="0"/>
              <a:t> </a:t>
            </a:r>
            <a:r>
              <a:rPr lang="en-US" dirty="0" err="1" smtClean="0"/>
              <a:t>za</a:t>
            </a:r>
            <a:r>
              <a:rPr lang="en-US" dirty="0" smtClean="0"/>
              <a:t> </a:t>
            </a:r>
            <a:r>
              <a:rPr lang="en-US" dirty="0" err="1" smtClean="0"/>
              <a:t>E.coli</a:t>
            </a:r>
            <a:r>
              <a:rPr lang="en-US" dirty="0" smtClean="0"/>
              <a:t> </a:t>
            </a:r>
            <a:r>
              <a:rPr lang="en-US" dirty="0" err="1" smtClean="0"/>
              <a:t>i</a:t>
            </a:r>
            <a:r>
              <a:rPr lang="en-US" dirty="0" smtClean="0"/>
              <a:t> S</a:t>
            </a:r>
            <a:r>
              <a:rPr lang="en-US" dirty="0" smtClean="0"/>
              <a:t>. </a:t>
            </a:r>
            <a:r>
              <a:rPr lang="en-US" dirty="0" err="1" smtClean="0"/>
              <a:t>aureus</a:t>
            </a:r>
            <a:r>
              <a:rPr lang="en-US" dirty="0" smtClean="0"/>
              <a:t>, </a:t>
            </a:r>
            <a:r>
              <a:rPr lang="en-US" dirty="0" err="1" smtClean="0"/>
              <a:t>i</a:t>
            </a:r>
            <a:r>
              <a:rPr lang="en-US" dirty="0" smtClean="0"/>
              <a:t> u </a:t>
            </a:r>
            <a:r>
              <a:rPr lang="en-US" dirty="0" err="1" smtClean="0"/>
              <a:t>oba</a:t>
            </a:r>
            <a:r>
              <a:rPr lang="en-US" dirty="0" smtClean="0"/>
              <a:t> </a:t>
            </a:r>
            <a:r>
              <a:rPr lang="en-US" dirty="0" err="1" smtClean="0"/>
              <a:t>slučaja</a:t>
            </a:r>
            <a:r>
              <a:rPr lang="en-US" dirty="0" smtClean="0"/>
              <a:t> </a:t>
            </a:r>
            <a:r>
              <a:rPr lang="en-US" dirty="0" err="1" smtClean="0"/>
              <a:t>su</a:t>
            </a:r>
            <a:r>
              <a:rPr lang="en-US" dirty="0" smtClean="0"/>
              <a:t> </a:t>
            </a:r>
            <a:r>
              <a:rPr lang="en-US" dirty="0" err="1" smtClean="0"/>
              <a:t>pronađeni</a:t>
            </a:r>
            <a:r>
              <a:rPr lang="en-US" dirty="0" smtClean="0"/>
              <a:t> </a:t>
            </a:r>
            <a:r>
              <a:rPr lang="en-US" dirty="0" err="1" smtClean="0"/>
              <a:t>ispravni</a:t>
            </a:r>
            <a:r>
              <a:rPr lang="en-US" dirty="0" smtClean="0"/>
              <a:t> </a:t>
            </a:r>
            <a:r>
              <a:rPr lang="en-US" dirty="0" err="1" smtClean="0"/>
              <a:t>tipovi</a:t>
            </a:r>
            <a:r>
              <a:rPr lang="en-US" dirty="0" smtClean="0"/>
              <a:t> </a:t>
            </a:r>
            <a:r>
              <a:rPr lang="en-US" dirty="0" err="1" smtClean="0"/>
              <a:t>sekvenci</a:t>
            </a:r>
            <a:r>
              <a:rPr lang="en-US" dirty="0" smtClean="0"/>
              <a:t> u </a:t>
            </a:r>
            <a:r>
              <a:rPr lang="en-US" dirty="0" err="1" smtClean="0"/>
              <a:t>uzorku</a:t>
            </a:r>
            <a:r>
              <a:rPr lang="en-US" dirty="0" smtClean="0"/>
              <a:t>.</a:t>
            </a:r>
            <a:endParaRPr lang="sr-Latn-RS" dirty="0" smtClean="0"/>
          </a:p>
          <a:p>
            <a:endParaRPr lang="sr-Latn-RS" dirty="0" smtClean="0"/>
          </a:p>
          <a:p>
            <a:r>
              <a:rPr lang="en-US" dirty="0" err="1" smtClean="0"/>
              <a:t>Ispravna</a:t>
            </a:r>
            <a:r>
              <a:rPr lang="en-US" dirty="0" smtClean="0"/>
              <a:t> </a:t>
            </a:r>
            <a:r>
              <a:rPr lang="en-US" dirty="0" err="1" smtClean="0"/>
              <a:t>vrsta</a:t>
            </a:r>
            <a:r>
              <a:rPr lang="en-US" dirty="0" smtClean="0"/>
              <a:t> </a:t>
            </a:r>
            <a:r>
              <a:rPr lang="en-US" dirty="0" err="1" smtClean="0"/>
              <a:t>sekvence</a:t>
            </a:r>
            <a:r>
              <a:rPr lang="en-US" dirty="0" smtClean="0"/>
              <a:t> </a:t>
            </a:r>
            <a:r>
              <a:rPr lang="en-US" dirty="0" err="1" smtClean="0"/>
              <a:t>za</a:t>
            </a:r>
            <a:r>
              <a:rPr lang="en-US" dirty="0" smtClean="0"/>
              <a:t> </a:t>
            </a:r>
            <a:r>
              <a:rPr lang="en-US" dirty="0" err="1" smtClean="0"/>
              <a:t>E.coli</a:t>
            </a:r>
            <a:r>
              <a:rPr lang="en-US" dirty="0" smtClean="0"/>
              <a:t> u </a:t>
            </a:r>
            <a:r>
              <a:rPr lang="en-US" dirty="0" err="1" smtClean="0"/>
              <a:t>mješavini</a:t>
            </a:r>
            <a:r>
              <a:rPr lang="en-US" dirty="0" smtClean="0"/>
              <a:t> 75% </a:t>
            </a:r>
            <a:r>
              <a:rPr lang="en-US" dirty="0" err="1" smtClean="0"/>
              <a:t>i</a:t>
            </a:r>
            <a:r>
              <a:rPr lang="en-US" dirty="0" smtClean="0"/>
              <a:t> 25% </a:t>
            </a:r>
            <a:r>
              <a:rPr lang="en-US" dirty="0" err="1" smtClean="0"/>
              <a:t>E.coli</a:t>
            </a:r>
            <a:r>
              <a:rPr lang="en-US" dirty="0" smtClean="0"/>
              <a:t>, </a:t>
            </a:r>
            <a:r>
              <a:rPr lang="en-US" dirty="0" err="1" smtClean="0"/>
              <a:t>S.aureus</a:t>
            </a:r>
            <a:r>
              <a:rPr lang="en-US" dirty="0" smtClean="0"/>
              <a:t> </a:t>
            </a:r>
            <a:r>
              <a:rPr lang="en-US" dirty="0" err="1" smtClean="0"/>
              <a:t>pronađena</a:t>
            </a:r>
            <a:r>
              <a:rPr lang="en-US" dirty="0" smtClean="0"/>
              <a:t> je </a:t>
            </a:r>
            <a:r>
              <a:rPr lang="en-US" dirty="0" err="1" smtClean="0"/>
              <a:t>nakon</a:t>
            </a:r>
            <a:r>
              <a:rPr lang="en-US" dirty="0" smtClean="0"/>
              <a:t> 25 </a:t>
            </a:r>
            <a:r>
              <a:rPr lang="en-US" dirty="0" err="1" smtClean="0"/>
              <a:t>minuta</a:t>
            </a:r>
            <a:r>
              <a:rPr lang="en-US" dirty="0" smtClean="0"/>
              <a:t> </a:t>
            </a:r>
            <a:r>
              <a:rPr lang="en-US" dirty="0" err="1" smtClean="0"/>
              <a:t>sekvenciranja</a:t>
            </a:r>
            <a:r>
              <a:rPr lang="en-US" dirty="0" smtClean="0"/>
              <a:t> </a:t>
            </a:r>
            <a:r>
              <a:rPr lang="en-US" dirty="0" err="1" smtClean="0"/>
              <a:t>i</a:t>
            </a:r>
            <a:r>
              <a:rPr lang="en-US" dirty="0" smtClean="0"/>
              <a:t> </a:t>
            </a:r>
            <a:r>
              <a:rPr lang="en-US" dirty="0" err="1" smtClean="0"/>
              <a:t>oko</a:t>
            </a:r>
            <a:r>
              <a:rPr lang="en-US" dirty="0" smtClean="0"/>
              <a:t> 1000 </a:t>
            </a:r>
            <a:r>
              <a:rPr lang="en-US" dirty="0" err="1" smtClean="0"/>
              <a:t>ukupnog</a:t>
            </a:r>
            <a:r>
              <a:rPr lang="en-US" dirty="0" smtClean="0"/>
              <a:t> </a:t>
            </a:r>
            <a:r>
              <a:rPr lang="en-US" dirty="0" err="1" smtClean="0"/>
              <a:t>očitavanja</a:t>
            </a:r>
            <a:r>
              <a:rPr lang="sr-Latn-RS" dirty="0" smtClean="0"/>
              <a:t>.</a:t>
            </a:r>
          </a:p>
          <a:p>
            <a:endParaRPr lang="sr-Latn-RS" dirty="0" smtClean="0"/>
          </a:p>
          <a:p>
            <a:r>
              <a:rPr lang="en-US" dirty="0" err="1" smtClean="0"/>
              <a:t>Cjevovod</a:t>
            </a:r>
            <a:r>
              <a:rPr lang="en-US" dirty="0" smtClean="0"/>
              <a:t> je </a:t>
            </a:r>
            <a:r>
              <a:rPr lang="en-US" dirty="0" err="1" smtClean="0"/>
              <a:t>uspio</a:t>
            </a:r>
            <a:r>
              <a:rPr lang="en-US" dirty="0" smtClean="0"/>
              <a:t> </a:t>
            </a:r>
            <a:r>
              <a:rPr lang="en-US" dirty="0" err="1" smtClean="0"/>
              <a:t>tačno</a:t>
            </a:r>
            <a:r>
              <a:rPr lang="en-US" dirty="0" smtClean="0"/>
              <a:t> </a:t>
            </a:r>
            <a:r>
              <a:rPr lang="en-US" dirty="0" err="1" smtClean="0"/>
              <a:t>predvidjeti</a:t>
            </a:r>
            <a:r>
              <a:rPr lang="en-US" dirty="0" smtClean="0"/>
              <a:t> </a:t>
            </a:r>
            <a:r>
              <a:rPr lang="en-US" dirty="0" err="1" smtClean="0"/>
              <a:t>soj</a:t>
            </a:r>
            <a:r>
              <a:rPr lang="en-US" dirty="0" smtClean="0"/>
              <a:t> </a:t>
            </a:r>
            <a:r>
              <a:rPr lang="en-US" dirty="0" err="1" smtClean="0"/>
              <a:t>S.aureus</a:t>
            </a:r>
            <a:r>
              <a:rPr lang="en-US" dirty="0" smtClean="0"/>
              <a:t>, </a:t>
            </a:r>
            <a:r>
              <a:rPr lang="en-US" dirty="0" err="1" smtClean="0"/>
              <a:t>za</a:t>
            </a:r>
            <a:r>
              <a:rPr lang="en-US" dirty="0" smtClean="0"/>
              <a:t> </a:t>
            </a:r>
            <a:r>
              <a:rPr lang="en-US" dirty="0" err="1" smtClean="0"/>
              <a:t>koji</a:t>
            </a:r>
            <a:r>
              <a:rPr lang="en-US" dirty="0" smtClean="0"/>
              <a:t> je </a:t>
            </a:r>
            <a:r>
              <a:rPr lang="en-US" dirty="0" err="1" smtClean="0"/>
              <a:t>poznato</a:t>
            </a:r>
            <a:r>
              <a:rPr lang="en-US" dirty="0" smtClean="0"/>
              <a:t> </a:t>
            </a:r>
            <a:r>
              <a:rPr lang="en-US" dirty="0" err="1" smtClean="0"/>
              <a:t>da</a:t>
            </a:r>
            <a:r>
              <a:rPr lang="en-US" dirty="0" smtClean="0"/>
              <a:t> </a:t>
            </a:r>
            <a:r>
              <a:rPr lang="en-US" dirty="0" err="1" smtClean="0"/>
              <a:t>ima</a:t>
            </a:r>
            <a:r>
              <a:rPr lang="en-US" dirty="0" smtClean="0"/>
              <a:t> </a:t>
            </a:r>
            <a:r>
              <a:rPr lang="en-US" dirty="0" err="1" smtClean="0"/>
              <a:t>mnogo</a:t>
            </a:r>
            <a:r>
              <a:rPr lang="en-US" dirty="0" smtClean="0"/>
              <a:t> </a:t>
            </a:r>
            <a:r>
              <a:rPr lang="en-US" dirty="0" err="1" smtClean="0"/>
              <a:t>manje</a:t>
            </a:r>
            <a:r>
              <a:rPr lang="en-US" dirty="0" smtClean="0"/>
              <a:t> </a:t>
            </a:r>
            <a:r>
              <a:rPr lang="en-US" dirty="0" err="1" smtClean="0"/>
              <a:t>varijacija</a:t>
            </a:r>
            <a:r>
              <a:rPr lang="en-US" dirty="0" smtClean="0"/>
              <a:t> u </a:t>
            </a:r>
            <a:r>
              <a:rPr lang="en-US" dirty="0" err="1" smtClean="0"/>
              <a:t>sadržaju</a:t>
            </a:r>
            <a:r>
              <a:rPr lang="en-US" dirty="0" smtClean="0"/>
              <a:t> </a:t>
            </a:r>
            <a:r>
              <a:rPr lang="en-US" dirty="0" err="1" smtClean="0"/>
              <a:t>gena</a:t>
            </a:r>
            <a:r>
              <a:rPr lang="en-US" dirty="0" smtClean="0"/>
              <a:t>, u </a:t>
            </a:r>
            <a:r>
              <a:rPr lang="en-US" dirty="0" err="1" smtClean="0"/>
              <a:t>mješovitom</a:t>
            </a:r>
            <a:r>
              <a:rPr lang="en-US" dirty="0" smtClean="0"/>
              <a:t> </a:t>
            </a:r>
            <a:r>
              <a:rPr lang="en-US" dirty="0" err="1" smtClean="0"/>
              <a:t>uzorku</a:t>
            </a:r>
            <a:r>
              <a:rPr lang="en-US" dirty="0" smtClean="0"/>
              <a:t> </a:t>
            </a:r>
            <a:r>
              <a:rPr lang="en-US" dirty="0" err="1" smtClean="0"/>
              <a:t>nakon</a:t>
            </a:r>
            <a:r>
              <a:rPr lang="en-US" dirty="0" smtClean="0"/>
              <a:t> 2 </a:t>
            </a:r>
            <a:r>
              <a:rPr lang="en-US" dirty="0" err="1" smtClean="0"/>
              <a:t>sata</a:t>
            </a:r>
            <a:r>
              <a:rPr lang="en-US" dirty="0" smtClean="0"/>
              <a:t> </a:t>
            </a:r>
            <a:r>
              <a:rPr lang="en-US" dirty="0" err="1" smtClean="0"/>
              <a:t>sekvenciranja</a:t>
            </a:r>
            <a:r>
              <a:rPr lang="en-US" dirty="0" smtClean="0"/>
              <a:t> </a:t>
            </a:r>
            <a:r>
              <a:rPr lang="en-US" dirty="0" err="1" smtClean="0"/>
              <a:t>i</a:t>
            </a:r>
            <a:r>
              <a:rPr lang="en-US" dirty="0" smtClean="0"/>
              <a:t> </a:t>
            </a:r>
            <a:r>
              <a:rPr lang="en-US" dirty="0" err="1" smtClean="0"/>
              <a:t>ukupno</a:t>
            </a:r>
            <a:r>
              <a:rPr lang="en-US" dirty="0" smtClean="0"/>
              <a:t> </a:t>
            </a:r>
            <a:r>
              <a:rPr lang="en-US" dirty="0" err="1" smtClean="0"/>
              <a:t>oko</a:t>
            </a:r>
            <a:r>
              <a:rPr lang="en-US" dirty="0" smtClean="0"/>
              <a:t> 28000 </a:t>
            </a:r>
            <a:r>
              <a:rPr lang="en-US" dirty="0" err="1" smtClean="0"/>
              <a:t>očitavanja</a:t>
            </a:r>
            <a:r>
              <a:rPr lang="en-US" dirty="0" smtClean="0"/>
              <a:t>.</a:t>
            </a:r>
          </a:p>
          <a:p>
            <a:endParaRPr lang="en-US" dirty="0"/>
          </a:p>
        </p:txBody>
      </p:sp>
      <p:pic>
        <p:nvPicPr>
          <p:cNvPr id="9" name="Google Shape;374;p44"/>
          <p:cNvPicPr preferRelativeResize="0"/>
          <p:nvPr/>
        </p:nvPicPr>
        <p:blipFill rotWithShape="1">
          <a:blip r:embed="rId2">
            <a:alphaModFix/>
          </a:blip>
          <a:srcRect l="29945" t="6866" r="29949" b="6874"/>
          <a:stretch/>
        </p:blipFill>
        <p:spPr>
          <a:xfrm>
            <a:off x="7615499" y="3436325"/>
            <a:ext cx="864102" cy="1314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715249" y="178755"/>
            <a:ext cx="6792455" cy="1024403"/>
          </a:xfrm>
        </p:spPr>
        <p:txBody>
          <a:bodyPr/>
          <a:lstStyle/>
          <a:p>
            <a:pPr algn="ctr"/>
            <a:r>
              <a:rPr lang="en-US" sz="2800" dirty="0" err="1" smtClean="0"/>
              <a:t>Tipizacija</a:t>
            </a:r>
            <a:r>
              <a:rPr lang="en-US" sz="2800" dirty="0" smtClean="0"/>
              <a:t> </a:t>
            </a:r>
            <a:r>
              <a:rPr lang="en-US" sz="2800" dirty="0" err="1" smtClean="0"/>
              <a:t>soja</a:t>
            </a:r>
            <a:r>
              <a:rPr lang="en-US" sz="2800" dirty="0" smtClean="0"/>
              <a:t> </a:t>
            </a:r>
            <a:r>
              <a:rPr lang="en-US" sz="2800" dirty="0" err="1" smtClean="0"/>
              <a:t>prema</a:t>
            </a:r>
            <a:r>
              <a:rPr lang="en-US" sz="2800" dirty="0" smtClean="0"/>
              <a:t> </a:t>
            </a:r>
            <a:r>
              <a:rPr lang="en-US" sz="2800" dirty="0" err="1" smtClean="0"/>
              <a:t>prisutnosti</a:t>
            </a:r>
            <a:r>
              <a:rPr lang="en-US" sz="2800" dirty="0" smtClean="0"/>
              <a:t> </a:t>
            </a:r>
            <a:r>
              <a:rPr lang="en-US" sz="2800" dirty="0" err="1" smtClean="0"/>
              <a:t>ili</a:t>
            </a:r>
            <a:r>
              <a:rPr lang="en-US" sz="2800" dirty="0" smtClean="0"/>
              <a:t> </a:t>
            </a:r>
            <a:r>
              <a:rPr lang="en-US" sz="2800" dirty="0" err="1" smtClean="0"/>
              <a:t>odsutnosti</a:t>
            </a:r>
            <a:r>
              <a:rPr lang="en-US" sz="2800" dirty="0" smtClean="0"/>
              <a:t> </a:t>
            </a:r>
            <a:r>
              <a:rPr lang="en-US" sz="2800" dirty="0" err="1" smtClean="0"/>
              <a:t>gena</a:t>
            </a:r>
            <a:endParaRPr lang="en-US" sz="2800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>
          <a:xfrm>
            <a:off x="701500" y="1402538"/>
            <a:ext cx="7039962" cy="3231339"/>
          </a:xfrm>
        </p:spPr>
        <p:txBody>
          <a:bodyPr anchor="t"/>
          <a:lstStyle/>
          <a:p>
            <a:r>
              <a:rPr lang="en-US" dirty="0" err="1" smtClean="0"/>
              <a:t>Cjevovod</a:t>
            </a:r>
            <a:r>
              <a:rPr lang="en-US" dirty="0" smtClean="0"/>
              <a:t> je </a:t>
            </a:r>
            <a:r>
              <a:rPr lang="en-US" dirty="0" err="1" smtClean="0"/>
              <a:t>identifikovao</a:t>
            </a:r>
            <a:r>
              <a:rPr lang="en-US" dirty="0" smtClean="0"/>
              <a:t> gene </a:t>
            </a:r>
            <a:r>
              <a:rPr lang="en-US" dirty="0" err="1" smtClean="0"/>
              <a:t>prisutne</a:t>
            </a:r>
            <a:r>
              <a:rPr lang="en-US" dirty="0" smtClean="0"/>
              <a:t> u </a:t>
            </a:r>
            <a:r>
              <a:rPr lang="en-US" dirty="0" err="1" smtClean="0"/>
              <a:t>uzorku</a:t>
            </a:r>
            <a:r>
              <a:rPr lang="en-US" dirty="0" smtClean="0"/>
              <a:t> </a:t>
            </a:r>
            <a:r>
              <a:rPr lang="en-US" dirty="0" err="1" smtClean="0"/>
              <a:t>iz</a:t>
            </a:r>
            <a:r>
              <a:rPr lang="en-US" dirty="0" smtClean="0"/>
              <a:t> </a:t>
            </a:r>
            <a:r>
              <a:rPr lang="en-US" dirty="0" err="1" smtClean="0"/>
              <a:t>čitanja</a:t>
            </a:r>
            <a:r>
              <a:rPr lang="en-US" dirty="0" smtClean="0"/>
              <a:t> </a:t>
            </a:r>
            <a:r>
              <a:rPr lang="en-US" dirty="0" err="1" smtClean="0"/>
              <a:t>sekvenci</a:t>
            </a:r>
            <a:r>
              <a:rPr lang="en-US" dirty="0" smtClean="0"/>
              <a:t>, </a:t>
            </a:r>
            <a:r>
              <a:rPr lang="en-US" dirty="0" err="1" smtClean="0"/>
              <a:t>onim</a:t>
            </a:r>
            <a:r>
              <a:rPr lang="en-US" dirty="0" smtClean="0"/>
              <a:t> </a:t>
            </a:r>
            <a:r>
              <a:rPr lang="en-US" dirty="0" err="1" smtClean="0"/>
              <a:t>redom</a:t>
            </a:r>
            <a:r>
              <a:rPr lang="en-US" dirty="0" smtClean="0"/>
              <a:t> </a:t>
            </a:r>
            <a:r>
              <a:rPr lang="en-US" dirty="0" err="1" smtClean="0"/>
              <a:t>kojim</a:t>
            </a:r>
            <a:r>
              <a:rPr lang="en-US" dirty="0" smtClean="0"/>
              <a:t> </a:t>
            </a:r>
            <a:r>
              <a:rPr lang="en-US" dirty="0" err="1" smtClean="0"/>
              <a:t>ih</a:t>
            </a:r>
            <a:r>
              <a:rPr lang="en-US" dirty="0" smtClean="0"/>
              <a:t> je </a:t>
            </a:r>
            <a:r>
              <a:rPr lang="en-US" dirty="0" err="1" smtClean="0"/>
              <a:t>generisao</a:t>
            </a:r>
            <a:r>
              <a:rPr lang="en-US" dirty="0" smtClean="0"/>
              <a:t> </a:t>
            </a:r>
            <a:r>
              <a:rPr lang="en-US" dirty="0" err="1" smtClean="0"/>
              <a:t>uređaj</a:t>
            </a:r>
            <a:r>
              <a:rPr lang="en-US" dirty="0" smtClean="0"/>
              <a:t> </a:t>
            </a:r>
            <a:r>
              <a:rPr lang="en-US" dirty="0" err="1" smtClean="0"/>
              <a:t>MinION</a:t>
            </a:r>
            <a:r>
              <a:rPr lang="en-US" dirty="0" smtClean="0"/>
              <a:t>. </a:t>
            </a:r>
            <a:endParaRPr lang="sr-Latn-RS" dirty="0" smtClean="0"/>
          </a:p>
          <a:p>
            <a:endParaRPr lang="sr-Latn-RS" dirty="0" smtClean="0"/>
          </a:p>
          <a:p>
            <a:r>
              <a:rPr lang="en-US" dirty="0" smtClean="0"/>
              <a:t> </a:t>
            </a:r>
            <a:r>
              <a:rPr lang="sr-Latn-RS" dirty="0" err="1" smtClean="0"/>
              <a:t>T</a:t>
            </a:r>
            <a:r>
              <a:rPr lang="en-US" dirty="0" smtClean="0"/>
              <a:t>e </a:t>
            </a:r>
            <a:r>
              <a:rPr lang="en-US" dirty="0" err="1" smtClean="0"/>
              <a:t>informacije</a:t>
            </a:r>
            <a:r>
              <a:rPr lang="en-US" dirty="0" smtClean="0"/>
              <a:t> </a:t>
            </a:r>
            <a:r>
              <a:rPr lang="en-US" dirty="0" err="1" smtClean="0"/>
              <a:t>iskoristio</a:t>
            </a:r>
            <a:r>
              <a:rPr lang="en-US" dirty="0" smtClean="0"/>
              <a:t> </a:t>
            </a:r>
            <a:r>
              <a:rPr lang="en-US" dirty="0" err="1" smtClean="0"/>
              <a:t>za</a:t>
            </a:r>
            <a:r>
              <a:rPr lang="en-US" dirty="0" smtClean="0"/>
              <a:t> </a:t>
            </a:r>
            <a:r>
              <a:rPr lang="en-US" dirty="0" err="1" smtClean="0"/>
              <a:t>izvođenje</a:t>
            </a:r>
            <a:r>
              <a:rPr lang="en-US" dirty="0" smtClean="0"/>
              <a:t> </a:t>
            </a:r>
            <a:r>
              <a:rPr lang="en-US" dirty="0" err="1" smtClean="0"/>
              <a:t>posteriorne</a:t>
            </a:r>
            <a:r>
              <a:rPr lang="en-US" dirty="0" smtClean="0"/>
              <a:t> </a:t>
            </a:r>
            <a:r>
              <a:rPr lang="en-US" dirty="0" err="1" smtClean="0"/>
              <a:t>vjerovatnoće</a:t>
            </a:r>
            <a:r>
              <a:rPr lang="en-US" dirty="0" smtClean="0"/>
              <a:t> </a:t>
            </a:r>
            <a:r>
              <a:rPr lang="en-US" dirty="0" err="1" smtClean="0"/>
              <a:t>svake</a:t>
            </a:r>
            <a:r>
              <a:rPr lang="en-US" dirty="0" smtClean="0"/>
              <a:t> </a:t>
            </a:r>
            <a:r>
              <a:rPr lang="en-US" dirty="0" err="1" smtClean="0"/>
              <a:t>vrste</a:t>
            </a:r>
            <a:r>
              <a:rPr lang="en-US" dirty="0" smtClean="0"/>
              <a:t> </a:t>
            </a:r>
            <a:r>
              <a:rPr lang="en-US" dirty="0" err="1" smtClean="0"/>
              <a:t>niza</a:t>
            </a:r>
            <a:r>
              <a:rPr lang="en-US" dirty="0" smtClean="0"/>
              <a:t>, </a:t>
            </a:r>
            <a:r>
              <a:rPr lang="en-US" dirty="0" err="1" smtClean="0"/>
              <a:t>kao</a:t>
            </a:r>
            <a:r>
              <a:rPr lang="en-US" dirty="0" smtClean="0"/>
              <a:t> </a:t>
            </a:r>
            <a:r>
              <a:rPr lang="en-US" dirty="0" err="1" smtClean="0"/>
              <a:t>i</a:t>
            </a:r>
            <a:r>
              <a:rPr lang="en-US" dirty="0" smtClean="0"/>
              <a:t> 95% interval </a:t>
            </a:r>
            <a:r>
              <a:rPr lang="en-US" dirty="0" err="1" smtClean="0"/>
              <a:t>pouzdanosti</a:t>
            </a:r>
            <a:r>
              <a:rPr lang="en-US" dirty="0" smtClean="0"/>
              <a:t>.</a:t>
            </a:r>
          </a:p>
          <a:p>
            <a:endParaRPr lang="sr-Latn-RS" dirty="0" smtClean="0"/>
          </a:p>
          <a:p>
            <a:r>
              <a:rPr lang="en-US" dirty="0" err="1" smtClean="0"/>
              <a:t>Za</a:t>
            </a:r>
            <a:r>
              <a:rPr lang="en-US" dirty="0" smtClean="0"/>
              <a:t> </a:t>
            </a:r>
            <a:r>
              <a:rPr lang="en-US" dirty="0" err="1" smtClean="0"/>
              <a:t>uzorke</a:t>
            </a:r>
            <a:r>
              <a:rPr lang="en-US" dirty="0" smtClean="0"/>
              <a:t> K. pneumonia </a:t>
            </a:r>
            <a:r>
              <a:rPr lang="en-US" dirty="0" err="1" smtClean="0"/>
              <a:t>i</a:t>
            </a:r>
            <a:r>
              <a:rPr lang="en-US" dirty="0" smtClean="0"/>
              <a:t> K. </a:t>
            </a:r>
            <a:r>
              <a:rPr lang="en-US" dirty="0" err="1" smtClean="0"/>
              <a:t>quasipneumoniae</a:t>
            </a:r>
            <a:r>
              <a:rPr lang="en-US" dirty="0" smtClean="0"/>
              <a:t>, </a:t>
            </a:r>
            <a:r>
              <a:rPr lang="en-US" dirty="0" err="1" smtClean="0"/>
              <a:t>uspješno</a:t>
            </a:r>
            <a:r>
              <a:rPr lang="en-US" dirty="0" smtClean="0"/>
              <a:t> </a:t>
            </a:r>
            <a:r>
              <a:rPr lang="en-US" dirty="0" err="1" smtClean="0"/>
              <a:t>su</a:t>
            </a:r>
            <a:r>
              <a:rPr lang="en-US" dirty="0" smtClean="0"/>
              <a:t> </a:t>
            </a:r>
            <a:r>
              <a:rPr lang="en-US" dirty="0" err="1" smtClean="0"/>
              <a:t>identifikovani</a:t>
            </a:r>
            <a:r>
              <a:rPr lang="en-US" dirty="0" smtClean="0"/>
              <a:t> </a:t>
            </a:r>
            <a:r>
              <a:rPr lang="en-US" dirty="0" err="1" smtClean="0"/>
              <a:t>odgovarajući</a:t>
            </a:r>
            <a:r>
              <a:rPr lang="en-US" dirty="0" smtClean="0"/>
              <a:t> </a:t>
            </a:r>
            <a:r>
              <a:rPr lang="en-US" dirty="0" err="1" smtClean="0"/>
              <a:t>tipovi</a:t>
            </a:r>
            <a:r>
              <a:rPr lang="en-US" dirty="0" smtClean="0"/>
              <a:t> </a:t>
            </a:r>
            <a:r>
              <a:rPr lang="en-US" dirty="0" err="1" smtClean="0"/>
              <a:t>sekvenci</a:t>
            </a:r>
            <a:r>
              <a:rPr lang="en-US" dirty="0" smtClean="0"/>
              <a:t> </a:t>
            </a:r>
            <a:r>
              <a:rPr lang="en-US" dirty="0" err="1" smtClean="0"/>
              <a:t>iz</a:t>
            </a:r>
            <a:r>
              <a:rPr lang="en-US" dirty="0" smtClean="0"/>
              <a:t> </a:t>
            </a:r>
            <a:r>
              <a:rPr lang="en-US" dirty="0" err="1" smtClean="0"/>
              <a:t>podataka</a:t>
            </a:r>
            <a:r>
              <a:rPr lang="en-US" dirty="0" smtClean="0"/>
              <a:t> o </a:t>
            </a:r>
            <a:r>
              <a:rPr lang="en-US" dirty="0" err="1" smtClean="0"/>
              <a:t>sekvencama</a:t>
            </a:r>
            <a:r>
              <a:rPr lang="en-US" dirty="0" smtClean="0"/>
              <a:t> </a:t>
            </a:r>
            <a:r>
              <a:rPr lang="en-US" dirty="0" err="1" smtClean="0"/>
              <a:t>sa</a:t>
            </a:r>
            <a:r>
              <a:rPr lang="en-US" dirty="0" smtClean="0"/>
              <a:t> 95% </a:t>
            </a:r>
            <a:r>
              <a:rPr lang="en-US" dirty="0" err="1" smtClean="0"/>
              <a:t>pouzdanosti</a:t>
            </a:r>
            <a:r>
              <a:rPr lang="en-US" dirty="0" smtClean="0"/>
              <a:t> </a:t>
            </a:r>
            <a:r>
              <a:rPr lang="en-US" dirty="0" err="1" smtClean="0"/>
              <a:t>unutar</a:t>
            </a:r>
            <a:r>
              <a:rPr lang="en-US" dirty="0" smtClean="0"/>
              <a:t> 10 </a:t>
            </a:r>
            <a:r>
              <a:rPr lang="en-US" dirty="0" err="1" smtClean="0"/>
              <a:t>minuta</a:t>
            </a:r>
            <a:r>
              <a:rPr lang="en-US" dirty="0" smtClean="0"/>
              <a:t> </a:t>
            </a:r>
            <a:r>
              <a:rPr lang="en-US" dirty="0" err="1" smtClean="0"/>
              <a:t>sekvenciranja</a:t>
            </a:r>
            <a:r>
              <a:rPr lang="en-US" dirty="0" smtClean="0"/>
              <a:t> </a:t>
            </a:r>
            <a:r>
              <a:rPr lang="en-US" dirty="0" err="1" smtClean="0"/>
              <a:t>i</a:t>
            </a:r>
            <a:r>
              <a:rPr lang="en-US" dirty="0" smtClean="0"/>
              <a:t> </a:t>
            </a:r>
            <a:r>
              <a:rPr lang="en-US" dirty="0" err="1" smtClean="0"/>
              <a:t>sa</a:t>
            </a:r>
            <a:r>
              <a:rPr lang="en-US" dirty="0" smtClean="0"/>
              <a:t> </a:t>
            </a:r>
            <a:r>
              <a:rPr lang="en-US" dirty="0" err="1" smtClean="0"/>
              <a:t>samo</a:t>
            </a:r>
            <a:r>
              <a:rPr lang="en-US" dirty="0" smtClean="0"/>
              <a:t> 200 </a:t>
            </a:r>
            <a:r>
              <a:rPr lang="en-US" dirty="0" err="1" smtClean="0"/>
              <a:t>očitavanja</a:t>
            </a:r>
            <a:r>
              <a:rPr lang="en-US" dirty="0" smtClean="0"/>
              <a:t>. </a:t>
            </a:r>
            <a:endParaRPr lang="en-US" dirty="0"/>
          </a:p>
        </p:txBody>
      </p:sp>
      <p:pic>
        <p:nvPicPr>
          <p:cNvPr id="9" name="Google Shape;374;p44"/>
          <p:cNvPicPr preferRelativeResize="0"/>
          <p:nvPr/>
        </p:nvPicPr>
        <p:blipFill rotWithShape="1">
          <a:blip r:embed="rId2">
            <a:alphaModFix/>
          </a:blip>
          <a:srcRect l="29945" t="6866" r="29949" b="6874"/>
          <a:stretch/>
        </p:blipFill>
        <p:spPr>
          <a:xfrm>
            <a:off x="7615499" y="3436325"/>
            <a:ext cx="864102" cy="1314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715249" y="178755"/>
            <a:ext cx="6792455" cy="1024403"/>
          </a:xfrm>
        </p:spPr>
        <p:txBody>
          <a:bodyPr/>
          <a:lstStyle/>
          <a:p>
            <a:pPr algn="ctr"/>
            <a:r>
              <a:rPr lang="en-US" sz="1400" dirty="0" err="1" smtClean="0"/>
              <a:t>Identifikacija</a:t>
            </a:r>
            <a:r>
              <a:rPr lang="en-US" sz="1400" dirty="0" smtClean="0"/>
              <a:t> </a:t>
            </a:r>
            <a:r>
              <a:rPr lang="en-US" sz="1400" dirty="0" err="1" smtClean="0"/>
              <a:t>soja</a:t>
            </a:r>
            <a:r>
              <a:rPr lang="en-US" sz="1400" dirty="0" smtClean="0"/>
              <a:t> u </a:t>
            </a:r>
            <a:r>
              <a:rPr lang="en-US" sz="1400" dirty="0" err="1" smtClean="0"/>
              <a:t>realnom</a:t>
            </a:r>
            <a:r>
              <a:rPr lang="en-US" sz="1400" dirty="0" smtClean="0"/>
              <a:t> </a:t>
            </a:r>
            <a:r>
              <a:rPr lang="en-US" sz="1400" dirty="0" err="1" smtClean="0"/>
              <a:t>vremenu</a:t>
            </a:r>
            <a:r>
              <a:rPr lang="en-US" sz="1400" dirty="0" smtClean="0"/>
              <a:t> </a:t>
            </a:r>
            <a:r>
              <a:rPr lang="en-US" sz="1400" dirty="0" err="1" smtClean="0"/>
              <a:t>iz</a:t>
            </a:r>
            <a:r>
              <a:rPr lang="en-US" sz="1400" dirty="0" smtClean="0"/>
              <a:t> </a:t>
            </a:r>
            <a:r>
              <a:rPr lang="en-US" sz="1400" dirty="0" err="1" smtClean="0"/>
              <a:t>MinION</a:t>
            </a:r>
            <a:r>
              <a:rPr lang="en-US" sz="1400" dirty="0" smtClean="0"/>
              <a:t> </a:t>
            </a:r>
            <a:r>
              <a:rPr lang="en-US" sz="1400" dirty="0" err="1" smtClean="0"/>
              <a:t>podataka</a:t>
            </a:r>
            <a:r>
              <a:rPr lang="en-US" sz="1400" dirty="0" smtClean="0"/>
              <a:t> </a:t>
            </a:r>
            <a:r>
              <a:rPr lang="en-US" sz="1400" dirty="0" err="1" smtClean="0"/>
              <a:t>sekvenciranjem</a:t>
            </a:r>
            <a:r>
              <a:rPr lang="en-US" sz="1400" dirty="0" smtClean="0"/>
              <a:t> </a:t>
            </a:r>
            <a:r>
              <a:rPr lang="en-US" sz="1400" dirty="0" err="1" smtClean="0"/>
              <a:t>na</a:t>
            </a:r>
            <a:r>
              <a:rPr lang="en-US" sz="1400" dirty="0" smtClean="0"/>
              <a:t> 3 </a:t>
            </a:r>
            <a:r>
              <a:rPr lang="en-US" sz="1400" dirty="0" err="1" smtClean="0"/>
              <a:t>različita</a:t>
            </a:r>
            <a:r>
              <a:rPr lang="en-US" sz="1400" dirty="0" smtClean="0"/>
              <a:t> </a:t>
            </a:r>
            <a:r>
              <a:rPr lang="en-US" sz="1400" dirty="0" err="1" smtClean="0"/>
              <a:t>soja</a:t>
            </a:r>
            <a:r>
              <a:rPr lang="en-US" sz="1400" dirty="0" smtClean="0"/>
              <a:t>: </a:t>
            </a:r>
            <a:r>
              <a:rPr lang="en-US" sz="1200" dirty="0" err="1" smtClean="0"/>
              <a:t>K.pneumoniae</a:t>
            </a:r>
            <a:r>
              <a:rPr lang="en-US" sz="1200" dirty="0" smtClean="0"/>
              <a:t> (</a:t>
            </a:r>
            <a:r>
              <a:rPr lang="en-US" sz="1200" dirty="0" err="1" smtClean="0"/>
              <a:t>a,b</a:t>
            </a:r>
            <a:r>
              <a:rPr lang="en-US" sz="1200" dirty="0" smtClean="0"/>
              <a:t> </a:t>
            </a:r>
            <a:r>
              <a:rPr lang="en-US" sz="1200" dirty="0" err="1" smtClean="0"/>
              <a:t>i</a:t>
            </a:r>
            <a:r>
              <a:rPr lang="en-US" sz="1200" dirty="0" smtClean="0"/>
              <a:t> c), </a:t>
            </a:r>
            <a:r>
              <a:rPr lang="en-US" sz="1200" dirty="0" err="1" smtClean="0"/>
              <a:t>Ecolistrain</a:t>
            </a:r>
            <a:r>
              <a:rPr lang="en-US" sz="1200" dirty="0" smtClean="0"/>
              <a:t> (d) </a:t>
            </a:r>
            <a:r>
              <a:rPr lang="en-US" sz="1200" dirty="0" err="1" smtClean="0"/>
              <a:t>i</a:t>
            </a:r>
            <a:r>
              <a:rPr lang="en-US" sz="1200" dirty="0" smtClean="0"/>
              <a:t> </a:t>
            </a:r>
            <a:r>
              <a:rPr lang="en-US" sz="1200" dirty="0" err="1" smtClean="0"/>
              <a:t>S.aureus</a:t>
            </a:r>
            <a:r>
              <a:rPr lang="en-US" sz="1200" dirty="0" smtClean="0"/>
              <a:t> </a:t>
            </a:r>
            <a:r>
              <a:rPr lang="en-US" sz="1200" dirty="0" err="1" smtClean="0"/>
              <a:t>soj</a:t>
            </a:r>
            <a:r>
              <a:rPr lang="en-US" sz="1200" dirty="0" smtClean="0"/>
              <a:t> (e) </a:t>
            </a:r>
            <a:r>
              <a:rPr lang="en-US" sz="1200" dirty="0" err="1" smtClean="0"/>
              <a:t>iz</a:t>
            </a:r>
            <a:r>
              <a:rPr lang="en-US" sz="1200" dirty="0" smtClean="0"/>
              <a:t> </a:t>
            </a:r>
            <a:r>
              <a:rPr lang="en-US" sz="1200" dirty="0" err="1" smtClean="0"/>
              <a:t>mješovitog</a:t>
            </a:r>
            <a:r>
              <a:rPr lang="en-US" sz="1200" dirty="0" smtClean="0"/>
              <a:t> </a:t>
            </a:r>
            <a:r>
              <a:rPr lang="en-US" sz="1200" dirty="0" err="1" smtClean="0"/>
              <a:t>uzorka</a:t>
            </a:r>
            <a:r>
              <a:rPr lang="en-US" sz="1200" dirty="0" smtClean="0"/>
              <a:t>. </a:t>
            </a:r>
            <a:r>
              <a:rPr lang="en-US" sz="1200" dirty="0" err="1" smtClean="0"/>
              <a:t>Stupci</a:t>
            </a:r>
            <a:r>
              <a:rPr lang="en-US" sz="1200" dirty="0" smtClean="0"/>
              <a:t> </a:t>
            </a:r>
            <a:r>
              <a:rPr lang="en-US" sz="1200" dirty="0" err="1" smtClean="0"/>
              <a:t>predstavljaju</a:t>
            </a:r>
            <a:r>
              <a:rPr lang="en-US" sz="1200" dirty="0" smtClean="0"/>
              <a:t> 95% interval </a:t>
            </a:r>
            <a:r>
              <a:rPr lang="en-US" sz="1200" dirty="0" err="1" smtClean="0"/>
              <a:t>pouzdanosti</a:t>
            </a:r>
            <a:r>
              <a:rPr lang="en-US" sz="1200" dirty="0" smtClean="0"/>
              <a:t>.</a:t>
            </a:r>
            <a:endParaRPr lang="en-US" sz="1200" dirty="0"/>
          </a:p>
        </p:txBody>
      </p:sp>
      <p:pic>
        <p:nvPicPr>
          <p:cNvPr id="9" name="Google Shape;374;p44"/>
          <p:cNvPicPr preferRelativeResize="0"/>
          <p:nvPr/>
        </p:nvPicPr>
        <p:blipFill rotWithShape="1">
          <a:blip r:embed="rId2">
            <a:alphaModFix/>
          </a:blip>
          <a:srcRect l="29945" t="6866" r="29949" b="6874"/>
          <a:stretch/>
        </p:blipFill>
        <p:spPr>
          <a:xfrm>
            <a:off x="7615499" y="3436325"/>
            <a:ext cx="864102" cy="1314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82827" y="1210033"/>
            <a:ext cx="2802952" cy="3233946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653372" y="2275686"/>
            <a:ext cx="4482393" cy="1753173"/>
          </a:xfrm>
        </p:spPr>
        <p:txBody>
          <a:bodyPr/>
          <a:lstStyle/>
          <a:p>
            <a:r>
              <a:rPr lang="sr-Latn-RS" sz="3600" dirty="0" smtClean="0"/>
              <a:t>Otkrivanje otpornosti na antibiotike</a:t>
            </a:r>
            <a:endParaRPr lang="en-US" sz="3600" dirty="0"/>
          </a:p>
        </p:txBody>
      </p:sp>
      <p:sp>
        <p:nvSpPr>
          <p:cNvPr id="9" name="Title 8"/>
          <p:cNvSpPr>
            <a:spLocks noGrp="1"/>
          </p:cNvSpPr>
          <p:nvPr>
            <p:ph type="title" idx="2"/>
          </p:nvPr>
        </p:nvSpPr>
        <p:spPr>
          <a:xfrm>
            <a:off x="2347021" y="1125636"/>
            <a:ext cx="961200" cy="960900"/>
          </a:xfrm>
        </p:spPr>
        <p:txBody>
          <a:bodyPr/>
          <a:lstStyle/>
          <a:p>
            <a:r>
              <a:rPr lang="sr-Latn-RS" dirty="0" smtClean="0"/>
              <a:t>2.7</a:t>
            </a:r>
            <a:endParaRPr lang="en-US" dirty="0"/>
          </a:p>
        </p:txBody>
      </p:sp>
      <p:pic>
        <p:nvPicPr>
          <p:cNvPr id="10" name="Google Shape;1364;p7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5957865" y="2390188"/>
            <a:ext cx="1529126" cy="201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365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5367849" y="3887688"/>
            <a:ext cx="465000" cy="51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366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7612033" y="3768112"/>
            <a:ext cx="635875" cy="63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67;p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12688" y="2035475"/>
            <a:ext cx="379100" cy="39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368;p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49100" y="2977750"/>
            <a:ext cx="537686" cy="56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369;p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24388" y="3118412"/>
            <a:ext cx="211125" cy="22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371;p7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47900" y="2622163"/>
            <a:ext cx="54300" cy="5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5250" y="336884"/>
            <a:ext cx="7397472" cy="804397"/>
          </a:xfrm>
        </p:spPr>
        <p:txBody>
          <a:bodyPr/>
          <a:lstStyle/>
          <a:p>
            <a:r>
              <a:rPr lang="sr-Latn-RS" sz="3200" dirty="0" smtClean="0"/>
              <a:t>Otkrivanje otpornosti na antibiotike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5249" y="1436914"/>
            <a:ext cx="8112491" cy="2866954"/>
          </a:xfrm>
        </p:spPr>
        <p:txBody>
          <a:bodyPr anchor="t"/>
          <a:lstStyle/>
          <a:p>
            <a:r>
              <a:rPr lang="en-US" dirty="0" err="1" smtClean="0"/>
              <a:t>Podaci</a:t>
            </a:r>
            <a:r>
              <a:rPr lang="en-US" dirty="0" smtClean="0"/>
              <a:t> </a:t>
            </a:r>
            <a:r>
              <a:rPr lang="en-US" dirty="0" err="1" smtClean="0"/>
              <a:t>sekvenciranja</a:t>
            </a:r>
            <a:r>
              <a:rPr lang="en-US" dirty="0" smtClean="0"/>
              <a:t> </a:t>
            </a:r>
            <a:r>
              <a:rPr lang="en-US" dirty="0" err="1" smtClean="0"/>
              <a:t>MinION</a:t>
            </a:r>
            <a:r>
              <a:rPr lang="en-US" dirty="0" smtClean="0"/>
              <a:t>-a </a:t>
            </a:r>
            <a:r>
              <a:rPr lang="en-US" dirty="0" err="1" smtClean="0"/>
              <a:t>takođe</a:t>
            </a:r>
            <a:r>
              <a:rPr lang="en-US" dirty="0" smtClean="0"/>
              <a:t> </a:t>
            </a:r>
            <a:r>
              <a:rPr lang="en-US" dirty="0" err="1" smtClean="0"/>
              <a:t>sadrže</a:t>
            </a:r>
            <a:r>
              <a:rPr lang="en-US" dirty="0" smtClean="0"/>
              <a:t> </a:t>
            </a:r>
            <a:r>
              <a:rPr lang="en-US" dirty="0" err="1" smtClean="0"/>
              <a:t>karakteristike</a:t>
            </a:r>
            <a:r>
              <a:rPr lang="en-US" dirty="0" smtClean="0"/>
              <a:t> </a:t>
            </a:r>
            <a:r>
              <a:rPr lang="en-US" dirty="0" err="1" smtClean="0"/>
              <a:t>profila</a:t>
            </a:r>
            <a:r>
              <a:rPr lang="en-US" dirty="0" smtClean="0"/>
              <a:t> </a:t>
            </a:r>
            <a:r>
              <a:rPr lang="en-US" dirty="0" err="1" smtClean="0"/>
              <a:t>gena</a:t>
            </a:r>
            <a:r>
              <a:rPr lang="en-US" dirty="0" smtClean="0"/>
              <a:t> </a:t>
            </a:r>
            <a:r>
              <a:rPr lang="en-US" dirty="0" err="1" smtClean="0"/>
              <a:t>otpornosti</a:t>
            </a:r>
            <a:r>
              <a:rPr lang="en-US" dirty="0" smtClean="0"/>
              <a:t> </a:t>
            </a:r>
            <a:r>
              <a:rPr lang="en-US" dirty="0" err="1" smtClean="0"/>
              <a:t>na</a:t>
            </a:r>
            <a:r>
              <a:rPr lang="en-US" dirty="0" smtClean="0"/>
              <a:t> </a:t>
            </a:r>
            <a:r>
              <a:rPr lang="en-US" dirty="0" err="1" smtClean="0"/>
              <a:t>antibiotike</a:t>
            </a:r>
            <a:r>
              <a:rPr lang="sr-Latn-RS" dirty="0" smtClean="0"/>
              <a:t>.</a:t>
            </a:r>
          </a:p>
          <a:p>
            <a:endParaRPr lang="sr-Latn-RS" dirty="0" smtClean="0"/>
          </a:p>
          <a:p>
            <a:r>
              <a:rPr lang="en-US" dirty="0" err="1" smtClean="0"/>
              <a:t>Geni</a:t>
            </a:r>
            <a:r>
              <a:rPr lang="en-US" dirty="0" smtClean="0"/>
              <a:t> </a:t>
            </a:r>
            <a:r>
              <a:rPr lang="en-US" dirty="0" err="1" smtClean="0"/>
              <a:t>otpornosti</a:t>
            </a:r>
            <a:r>
              <a:rPr lang="en-US" dirty="0" smtClean="0"/>
              <a:t> </a:t>
            </a:r>
            <a:r>
              <a:rPr lang="en-US" dirty="0" err="1" smtClean="0"/>
              <a:t>na</a:t>
            </a:r>
            <a:r>
              <a:rPr lang="en-US" dirty="0" smtClean="0"/>
              <a:t> </a:t>
            </a:r>
            <a:r>
              <a:rPr lang="en-US" dirty="0" err="1" smtClean="0"/>
              <a:t>antibiotike</a:t>
            </a:r>
            <a:r>
              <a:rPr lang="en-US" dirty="0" smtClean="0"/>
              <a:t> </a:t>
            </a:r>
            <a:r>
              <a:rPr lang="en-US" dirty="0" err="1" smtClean="0"/>
              <a:t>dobijeni</a:t>
            </a:r>
            <a:r>
              <a:rPr lang="en-US" dirty="0" smtClean="0"/>
              <a:t> </a:t>
            </a:r>
            <a:r>
              <a:rPr lang="en-US" dirty="0" err="1" smtClean="0"/>
              <a:t>suiz</a:t>
            </a:r>
            <a:r>
              <a:rPr lang="en-US" dirty="0" smtClean="0"/>
              <a:t> </a:t>
            </a:r>
            <a:r>
              <a:rPr lang="en-US" dirty="0" err="1" smtClean="0"/>
              <a:t>baze</a:t>
            </a:r>
            <a:r>
              <a:rPr lang="en-US" dirty="0" smtClean="0"/>
              <a:t> </a:t>
            </a:r>
            <a:r>
              <a:rPr lang="en-US" dirty="0" err="1" smtClean="0"/>
              <a:t>podataka</a:t>
            </a:r>
            <a:r>
              <a:rPr lang="en-US" dirty="0" smtClean="0"/>
              <a:t> </a:t>
            </a:r>
            <a:r>
              <a:rPr lang="en-US" dirty="0" err="1" smtClean="0"/>
              <a:t>ResFinder</a:t>
            </a:r>
            <a:r>
              <a:rPr lang="sr-Latn-RS" dirty="0" smtClean="0"/>
              <a:t> (</a:t>
            </a:r>
            <a:r>
              <a:rPr lang="en-US" dirty="0" err="1" smtClean="0"/>
              <a:t>sadržio</a:t>
            </a:r>
            <a:r>
              <a:rPr lang="en-US" dirty="0" smtClean="0"/>
              <a:t> 2132 </a:t>
            </a:r>
            <a:r>
              <a:rPr lang="en-US" dirty="0" err="1" smtClean="0"/>
              <a:t>sekvence</a:t>
            </a:r>
            <a:r>
              <a:rPr lang="en-US" dirty="0" smtClean="0"/>
              <a:t> gene, </a:t>
            </a:r>
            <a:r>
              <a:rPr lang="en-US" dirty="0" err="1" smtClean="0"/>
              <a:t>uključujući</a:t>
            </a:r>
            <a:r>
              <a:rPr lang="en-US" dirty="0" smtClean="0"/>
              <a:t> </a:t>
            </a:r>
            <a:r>
              <a:rPr lang="en-US" dirty="0" err="1" smtClean="0"/>
              <a:t>varijante</a:t>
            </a:r>
            <a:r>
              <a:rPr lang="en-US" dirty="0" smtClean="0"/>
              <a:t> </a:t>
            </a:r>
            <a:r>
              <a:rPr lang="en-US" dirty="0" err="1" smtClean="0"/>
              <a:t>istih</a:t>
            </a:r>
            <a:r>
              <a:rPr lang="en-US" dirty="0" smtClean="0"/>
              <a:t> </a:t>
            </a:r>
            <a:r>
              <a:rPr lang="en-US" dirty="0" err="1" smtClean="0"/>
              <a:t>gena</a:t>
            </a:r>
            <a:r>
              <a:rPr lang="sr-Latn-RS" dirty="0" smtClean="0"/>
              <a:t>).</a:t>
            </a:r>
          </a:p>
          <a:p>
            <a:endParaRPr lang="sr-Latn-RS" dirty="0" smtClean="0"/>
          </a:p>
          <a:p>
            <a:r>
              <a:rPr lang="en-US" dirty="0" err="1" smtClean="0"/>
              <a:t>Genske</a:t>
            </a:r>
            <a:r>
              <a:rPr lang="en-US" dirty="0" smtClean="0"/>
              <a:t> </a:t>
            </a:r>
            <a:r>
              <a:rPr lang="en-US" dirty="0" err="1" smtClean="0"/>
              <a:t>sekvence</a:t>
            </a:r>
            <a:r>
              <a:rPr lang="en-US" dirty="0" smtClean="0"/>
              <a:t> </a:t>
            </a:r>
            <a:r>
              <a:rPr lang="en-US" dirty="0" err="1" smtClean="0"/>
              <a:t>su</a:t>
            </a:r>
            <a:r>
              <a:rPr lang="en-US" dirty="0" smtClean="0"/>
              <a:t> </a:t>
            </a:r>
            <a:r>
              <a:rPr lang="en-US" dirty="0" err="1" smtClean="0"/>
              <a:t>grupisane</a:t>
            </a:r>
            <a:r>
              <a:rPr lang="en-US" dirty="0" smtClean="0"/>
              <a:t> </a:t>
            </a:r>
            <a:r>
              <a:rPr lang="en-US" dirty="0" err="1" smtClean="0"/>
              <a:t>na</a:t>
            </a:r>
            <a:r>
              <a:rPr lang="en-US" dirty="0" smtClean="0"/>
              <a:t> </a:t>
            </a:r>
            <a:r>
              <a:rPr lang="en-US" dirty="0" err="1" smtClean="0"/>
              <a:t>osnovu</a:t>
            </a:r>
            <a:r>
              <a:rPr lang="en-US" dirty="0" smtClean="0"/>
              <a:t> 90% </a:t>
            </a:r>
            <a:r>
              <a:rPr lang="en-US" dirty="0" err="1" smtClean="0"/>
              <a:t>identičnosti</a:t>
            </a:r>
            <a:r>
              <a:rPr lang="en-US" dirty="0" smtClean="0"/>
              <a:t> </a:t>
            </a:r>
            <a:r>
              <a:rPr lang="en-US" dirty="0" err="1" smtClean="0"/>
              <a:t>sekvenci</a:t>
            </a:r>
            <a:r>
              <a:rPr lang="en-US" dirty="0" smtClean="0"/>
              <a:t> u 609 </a:t>
            </a:r>
            <a:r>
              <a:rPr lang="en-US" dirty="0" err="1" smtClean="0"/>
              <a:t>skupova</a:t>
            </a:r>
            <a:r>
              <a:rPr lang="sr-Latn-RS" dirty="0" smtClean="0"/>
              <a:t>.</a:t>
            </a:r>
          </a:p>
          <a:p>
            <a:endParaRPr lang="sr-Latn-RS" dirty="0" smtClean="0"/>
          </a:p>
          <a:p>
            <a:r>
              <a:rPr lang="en-US" dirty="0" smtClean="0"/>
              <a:t>Na </a:t>
            </a:r>
            <a:r>
              <a:rPr lang="en-US" dirty="0" err="1" smtClean="0"/>
              <a:t>osnovu</a:t>
            </a:r>
            <a:r>
              <a:rPr lang="en-US" dirty="0" smtClean="0"/>
              <a:t> </a:t>
            </a:r>
            <a:r>
              <a:rPr lang="en-US" dirty="0" err="1" smtClean="0"/>
              <a:t>ovih</a:t>
            </a:r>
            <a:r>
              <a:rPr lang="en-US" dirty="0" smtClean="0"/>
              <a:t> </a:t>
            </a:r>
            <a:r>
              <a:rPr lang="en-US" dirty="0" err="1" smtClean="0"/>
              <a:t>grupa</a:t>
            </a:r>
            <a:r>
              <a:rPr lang="en-US" dirty="0" smtClean="0"/>
              <a:t> </a:t>
            </a:r>
            <a:r>
              <a:rPr lang="en-US" dirty="0" err="1" smtClean="0"/>
              <a:t>otkriveno</a:t>
            </a:r>
            <a:r>
              <a:rPr lang="en-US" dirty="0" smtClean="0"/>
              <a:t> je </a:t>
            </a:r>
            <a:r>
              <a:rPr lang="en-US" dirty="0" err="1" smtClean="0"/>
              <a:t>da</a:t>
            </a:r>
            <a:r>
              <a:rPr lang="sr-Latn-RS" dirty="0" smtClean="0"/>
              <a:t> s</a:t>
            </a:r>
            <a:r>
              <a:rPr lang="en-US" dirty="0" smtClean="0"/>
              <a:t>u </a:t>
            </a:r>
            <a:r>
              <a:rPr lang="en-US" dirty="0" err="1" smtClean="0"/>
              <a:t>sekvence</a:t>
            </a:r>
            <a:r>
              <a:rPr lang="en-US" dirty="0" smtClean="0"/>
              <a:t> u </a:t>
            </a:r>
            <a:r>
              <a:rPr lang="en-US" dirty="0" err="1" smtClean="0"/>
              <a:t>skupini</a:t>
            </a:r>
            <a:r>
              <a:rPr lang="en-US" dirty="0" smtClean="0"/>
              <a:t> </a:t>
            </a:r>
            <a:r>
              <a:rPr lang="en-US" dirty="0" err="1" smtClean="0"/>
              <a:t>varijante</a:t>
            </a:r>
            <a:r>
              <a:rPr lang="en-US" dirty="0" smtClean="0"/>
              <a:t> </a:t>
            </a:r>
            <a:r>
              <a:rPr lang="en-US" dirty="0" err="1" smtClean="0"/>
              <a:t>istog</a:t>
            </a:r>
            <a:r>
              <a:rPr lang="en-US" dirty="0" smtClean="0"/>
              <a:t> </a:t>
            </a:r>
            <a:r>
              <a:rPr lang="en-US" dirty="0" err="1" smtClean="0"/>
              <a:t>gena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6" name="Google Shape;693;p56"/>
          <p:cNvPicPr preferRelativeResize="0"/>
          <p:nvPr/>
        </p:nvPicPr>
        <p:blipFill rotWithShape="1">
          <a:blip r:embed="rId2">
            <a:alphaModFix/>
          </a:blip>
          <a:srcRect l="19345" t="1380" r="17985" b="1380"/>
          <a:stretch/>
        </p:blipFill>
        <p:spPr>
          <a:xfrm>
            <a:off x="7678900" y="276786"/>
            <a:ext cx="1054648" cy="10907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5250" y="336884"/>
            <a:ext cx="7397472" cy="804397"/>
          </a:xfrm>
        </p:spPr>
        <p:txBody>
          <a:bodyPr/>
          <a:lstStyle/>
          <a:p>
            <a:r>
              <a:rPr lang="sr-Latn-RS" sz="3200" dirty="0" smtClean="0"/>
              <a:t>Otkrivanje otpornosti na antibiotike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5249" y="1436914"/>
            <a:ext cx="8112491" cy="2866954"/>
          </a:xfrm>
        </p:spPr>
        <p:txBody>
          <a:bodyPr anchor="t"/>
          <a:lstStyle/>
          <a:p>
            <a:r>
              <a:rPr lang="en-US" dirty="0" err="1" smtClean="0"/>
              <a:t>Cjevovod</a:t>
            </a:r>
            <a:r>
              <a:rPr lang="en-US" dirty="0" smtClean="0"/>
              <a:t> </a:t>
            </a:r>
            <a:r>
              <a:rPr lang="en-US" dirty="0" err="1" smtClean="0"/>
              <a:t>za</a:t>
            </a:r>
            <a:r>
              <a:rPr lang="en-US" dirty="0" smtClean="0"/>
              <a:t> </a:t>
            </a:r>
            <a:r>
              <a:rPr lang="en-US" dirty="0" err="1" smtClean="0"/>
              <a:t>identifikaciju</a:t>
            </a:r>
            <a:r>
              <a:rPr lang="en-US" dirty="0" smtClean="0"/>
              <a:t> </a:t>
            </a:r>
            <a:r>
              <a:rPr lang="en-US" dirty="0" err="1" smtClean="0"/>
              <a:t>profila</a:t>
            </a:r>
            <a:r>
              <a:rPr lang="en-US" dirty="0" smtClean="0"/>
              <a:t> </a:t>
            </a:r>
            <a:r>
              <a:rPr lang="en-US" dirty="0" err="1" smtClean="0"/>
              <a:t>otpornosti</a:t>
            </a:r>
            <a:r>
              <a:rPr lang="en-US" dirty="0" smtClean="0"/>
              <a:t> </a:t>
            </a:r>
            <a:r>
              <a:rPr lang="en-US" dirty="0" err="1" smtClean="0"/>
              <a:t>na</a:t>
            </a:r>
            <a:r>
              <a:rPr lang="en-US" dirty="0" smtClean="0"/>
              <a:t> </a:t>
            </a:r>
            <a:r>
              <a:rPr lang="en-US" dirty="0" err="1" smtClean="0"/>
              <a:t>antibiotike</a:t>
            </a:r>
            <a:r>
              <a:rPr lang="en-US" dirty="0" smtClean="0"/>
              <a:t> </a:t>
            </a:r>
            <a:r>
              <a:rPr lang="en-US" dirty="0" err="1" smtClean="0"/>
              <a:t>očitava</a:t>
            </a:r>
            <a:r>
              <a:rPr lang="en-US" dirty="0" smtClean="0"/>
              <a:t> </a:t>
            </a:r>
            <a:r>
              <a:rPr lang="en-US" dirty="0" err="1" smtClean="0"/>
              <a:t>bazu</a:t>
            </a:r>
            <a:r>
              <a:rPr lang="en-US" dirty="0" smtClean="0"/>
              <a:t> </a:t>
            </a:r>
            <a:r>
              <a:rPr lang="en-US" dirty="0" err="1" smtClean="0"/>
              <a:t>podatka</a:t>
            </a:r>
            <a:r>
              <a:rPr lang="en-US" dirty="0" smtClean="0"/>
              <a:t> </a:t>
            </a:r>
            <a:r>
              <a:rPr lang="en-US" dirty="0" err="1" smtClean="0"/>
              <a:t>gena</a:t>
            </a:r>
            <a:r>
              <a:rPr lang="en-US" dirty="0" smtClean="0"/>
              <a:t> </a:t>
            </a:r>
            <a:r>
              <a:rPr lang="en-US" dirty="0" err="1" smtClean="0"/>
              <a:t>za</a:t>
            </a:r>
            <a:r>
              <a:rPr lang="en-US" dirty="0" smtClean="0"/>
              <a:t> </a:t>
            </a:r>
            <a:r>
              <a:rPr lang="en-US" dirty="0" err="1" smtClean="0"/>
              <a:t>antibiotike</a:t>
            </a:r>
            <a:r>
              <a:rPr lang="en-US" dirty="0" smtClean="0"/>
              <a:t>.</a:t>
            </a:r>
            <a:endParaRPr lang="sr-Latn-RS" dirty="0" smtClean="0"/>
          </a:p>
          <a:p>
            <a:endParaRPr lang="sr-Latn-RS" dirty="0" smtClean="0"/>
          </a:p>
          <a:p>
            <a:r>
              <a:rPr lang="en-US" dirty="0" err="1" smtClean="0"/>
              <a:t>Algoritmi</a:t>
            </a:r>
            <a:r>
              <a:rPr lang="en-US" dirty="0" smtClean="0"/>
              <a:t> </a:t>
            </a:r>
            <a:r>
              <a:rPr lang="en-US" dirty="0" err="1" smtClean="0"/>
              <a:t>su</a:t>
            </a:r>
            <a:r>
              <a:rPr lang="en-US" dirty="0" smtClean="0"/>
              <a:t> </a:t>
            </a:r>
            <a:r>
              <a:rPr lang="en-US" dirty="0" err="1" smtClean="0"/>
              <a:t>povremeno</a:t>
            </a:r>
            <a:r>
              <a:rPr lang="en-US" dirty="0" smtClean="0"/>
              <a:t> </a:t>
            </a:r>
            <a:r>
              <a:rPr lang="en-US" dirty="0" err="1" smtClean="0"/>
              <a:t>izvodili</a:t>
            </a:r>
            <a:r>
              <a:rPr lang="en-US" dirty="0" smtClean="0"/>
              <a:t> </a:t>
            </a:r>
            <a:r>
              <a:rPr lang="en-US" dirty="0" err="1" smtClean="0"/>
              <a:t>višestruko</a:t>
            </a:r>
            <a:r>
              <a:rPr lang="en-US" dirty="0" smtClean="0"/>
              <a:t> </a:t>
            </a:r>
            <a:r>
              <a:rPr lang="en-US" dirty="0" err="1" smtClean="0"/>
              <a:t>usklađivanje</a:t>
            </a:r>
            <a:r>
              <a:rPr lang="en-US" dirty="0" smtClean="0"/>
              <a:t> </a:t>
            </a:r>
            <a:r>
              <a:rPr lang="en-US" dirty="0" err="1" smtClean="0"/>
              <a:t>očitavanja</a:t>
            </a:r>
            <a:r>
              <a:rPr lang="en-US" dirty="0" smtClean="0"/>
              <a:t> </a:t>
            </a:r>
            <a:r>
              <a:rPr lang="en-US" dirty="0" err="1" smtClean="0"/>
              <a:t>koja</a:t>
            </a:r>
            <a:r>
              <a:rPr lang="en-US" dirty="0" smtClean="0"/>
              <a:t> </a:t>
            </a:r>
            <a:r>
              <a:rPr lang="en-US" dirty="0" err="1" smtClean="0"/>
              <a:t>su</a:t>
            </a:r>
            <a:r>
              <a:rPr lang="en-US" dirty="0" smtClean="0"/>
              <a:t> </a:t>
            </a:r>
            <a:r>
              <a:rPr lang="en-US" dirty="0" err="1" smtClean="0"/>
              <a:t>bila</a:t>
            </a:r>
            <a:r>
              <a:rPr lang="en-US" dirty="0" smtClean="0"/>
              <a:t> </a:t>
            </a:r>
            <a:r>
              <a:rPr lang="en-US" dirty="0" err="1" smtClean="0"/>
              <a:t>usklađena</a:t>
            </a:r>
            <a:r>
              <a:rPr lang="en-US" dirty="0" smtClean="0"/>
              <a:t> </a:t>
            </a:r>
            <a:r>
              <a:rPr lang="en-US" dirty="0" err="1" smtClean="0"/>
              <a:t>sa</a:t>
            </a:r>
            <a:r>
              <a:rPr lang="en-US" dirty="0" smtClean="0"/>
              <a:t> </a:t>
            </a:r>
            <a:r>
              <a:rPr lang="en-US" dirty="0" err="1" smtClean="0"/>
              <a:t>istim</a:t>
            </a:r>
            <a:r>
              <a:rPr lang="en-US" dirty="0" smtClean="0"/>
              <a:t> </a:t>
            </a:r>
            <a:r>
              <a:rPr lang="en-US" dirty="0" err="1" smtClean="0"/>
              <a:t>genom</a:t>
            </a:r>
            <a:r>
              <a:rPr lang="en-US" dirty="0" smtClean="0"/>
              <a:t>.</a:t>
            </a:r>
            <a:endParaRPr lang="sr-Latn-RS" dirty="0" smtClean="0"/>
          </a:p>
          <a:p>
            <a:endParaRPr lang="sr-Latn-RS" dirty="0" smtClean="0"/>
          </a:p>
          <a:p>
            <a:r>
              <a:rPr lang="en-US" dirty="0" err="1" smtClean="0"/>
              <a:t>Zatim</a:t>
            </a:r>
            <a:r>
              <a:rPr lang="en-US" dirty="0" smtClean="0"/>
              <a:t> je </a:t>
            </a:r>
            <a:r>
              <a:rPr lang="en-US" dirty="0" err="1" smtClean="0"/>
              <a:t>generisana</a:t>
            </a:r>
            <a:r>
              <a:rPr lang="en-US" dirty="0" smtClean="0"/>
              <a:t> </a:t>
            </a:r>
            <a:r>
              <a:rPr lang="en-US" dirty="0" err="1" smtClean="0"/>
              <a:t>konzeusna</a:t>
            </a:r>
            <a:r>
              <a:rPr lang="en-US" dirty="0" smtClean="0"/>
              <a:t> </a:t>
            </a:r>
            <a:r>
              <a:rPr lang="en-US" dirty="0" err="1" smtClean="0"/>
              <a:t>sekvenca</a:t>
            </a:r>
            <a:r>
              <a:rPr lang="en-US" dirty="0" smtClean="0"/>
              <a:t> </a:t>
            </a:r>
            <a:r>
              <a:rPr lang="en-US" dirty="0" err="1" smtClean="0"/>
              <a:t>iz</a:t>
            </a:r>
            <a:r>
              <a:rPr lang="en-US" dirty="0" smtClean="0"/>
              <a:t> </a:t>
            </a:r>
            <a:r>
              <a:rPr lang="en-US" dirty="0" err="1" smtClean="0"/>
              <a:t>tih</a:t>
            </a:r>
            <a:r>
              <a:rPr lang="en-US" dirty="0" smtClean="0"/>
              <a:t> </a:t>
            </a:r>
            <a:r>
              <a:rPr lang="en-US" dirty="0" err="1" smtClean="0"/>
              <a:t>očitavanja</a:t>
            </a:r>
            <a:r>
              <a:rPr lang="en-US" dirty="0" smtClean="0"/>
              <a:t> </a:t>
            </a:r>
            <a:r>
              <a:rPr lang="en-US" dirty="0" err="1" smtClean="0"/>
              <a:t>i</a:t>
            </a:r>
            <a:r>
              <a:rPr lang="en-US" dirty="0" smtClean="0"/>
              <a:t> </a:t>
            </a:r>
            <a:r>
              <a:rPr lang="en-US" dirty="0" err="1" smtClean="0"/>
              <a:t>upotrijebljen</a:t>
            </a:r>
            <a:r>
              <a:rPr lang="en-US" dirty="0" smtClean="0"/>
              <a:t> je </a:t>
            </a:r>
            <a:r>
              <a:rPr lang="en-US" dirty="0" err="1" smtClean="0"/>
              <a:t>probabilistička</a:t>
            </a:r>
            <a:r>
              <a:rPr lang="sr-Latn-RS" dirty="0" smtClean="0"/>
              <a:t>i konačni automat </a:t>
            </a:r>
            <a:r>
              <a:rPr lang="en-US" dirty="0" err="1" smtClean="0"/>
              <a:t>za</a:t>
            </a:r>
            <a:r>
              <a:rPr lang="en-US" dirty="0" smtClean="0"/>
              <a:t> </a:t>
            </a:r>
            <a:r>
              <a:rPr lang="en-US" dirty="0" err="1" smtClean="0"/>
              <a:t>ponovno</a:t>
            </a:r>
            <a:r>
              <a:rPr lang="en-US" dirty="0" smtClean="0"/>
              <a:t> </a:t>
            </a:r>
            <a:r>
              <a:rPr lang="en-US" dirty="0" err="1" smtClean="0"/>
              <a:t>usklađivanje</a:t>
            </a:r>
            <a:r>
              <a:rPr lang="en-US" dirty="0" smtClean="0"/>
              <a:t> </a:t>
            </a:r>
            <a:r>
              <a:rPr lang="en-US" dirty="0" err="1" smtClean="0"/>
              <a:t>konzeusne</a:t>
            </a:r>
            <a:r>
              <a:rPr lang="en-US" dirty="0" smtClean="0"/>
              <a:t> </a:t>
            </a:r>
            <a:r>
              <a:rPr lang="en-US" dirty="0" err="1" smtClean="0"/>
              <a:t>sekvence</a:t>
            </a:r>
            <a:r>
              <a:rPr lang="en-US" dirty="0" smtClean="0"/>
              <a:t> </a:t>
            </a:r>
            <a:r>
              <a:rPr lang="en-US" dirty="0" err="1" smtClean="0"/>
              <a:t>sa</a:t>
            </a:r>
            <a:r>
              <a:rPr lang="en-US" dirty="0" smtClean="0"/>
              <a:t> </a:t>
            </a:r>
            <a:r>
              <a:rPr lang="en-US" dirty="0" err="1" smtClean="0"/>
              <a:t>sekvencom</a:t>
            </a:r>
            <a:r>
              <a:rPr lang="en-US" dirty="0" smtClean="0"/>
              <a:t> </a:t>
            </a:r>
            <a:r>
              <a:rPr lang="en-US" dirty="0" err="1" smtClean="0"/>
              <a:t>gena</a:t>
            </a:r>
            <a:r>
              <a:rPr lang="en-US" dirty="0" smtClean="0"/>
              <a:t>.</a:t>
            </a:r>
            <a:br>
              <a:rPr lang="en-US" dirty="0" smtClean="0"/>
            </a:br>
            <a:endParaRPr lang="sr-Latn-RS" dirty="0" smtClean="0"/>
          </a:p>
          <a:p>
            <a:r>
              <a:rPr lang="en-US" dirty="0" err="1" smtClean="0"/>
              <a:t>Cjevovod</a:t>
            </a:r>
            <a:r>
              <a:rPr lang="en-US" dirty="0" smtClean="0"/>
              <a:t> </a:t>
            </a:r>
            <a:r>
              <a:rPr lang="en-US" dirty="0" err="1" smtClean="0"/>
              <a:t>na</a:t>
            </a:r>
            <a:r>
              <a:rPr lang="en-US" dirty="0" smtClean="0"/>
              <a:t> </a:t>
            </a:r>
            <a:r>
              <a:rPr lang="en-US" dirty="0" err="1" smtClean="0"/>
              <a:t>kraju</a:t>
            </a:r>
            <a:r>
              <a:rPr lang="en-US" dirty="0" smtClean="0"/>
              <a:t> </a:t>
            </a:r>
            <a:r>
              <a:rPr lang="en-US" dirty="0" err="1" smtClean="0"/>
              <a:t>vraća</a:t>
            </a:r>
            <a:r>
              <a:rPr lang="en-US" dirty="0" smtClean="0"/>
              <a:t> </a:t>
            </a:r>
            <a:r>
              <a:rPr lang="en-US" dirty="0" err="1" smtClean="0"/>
              <a:t>izvještaj</a:t>
            </a:r>
            <a:r>
              <a:rPr lang="en-US" dirty="0" smtClean="0"/>
              <a:t> o </a:t>
            </a:r>
            <a:r>
              <a:rPr lang="en-US" dirty="0" err="1" smtClean="0"/>
              <a:t>prisutnosti</a:t>
            </a:r>
            <a:r>
              <a:rPr lang="en-US" dirty="0" smtClean="0"/>
              <a:t> </a:t>
            </a:r>
            <a:r>
              <a:rPr lang="en-US" dirty="0" err="1" smtClean="0"/>
              <a:t>gena</a:t>
            </a:r>
            <a:r>
              <a:rPr lang="en-US" dirty="0" smtClean="0"/>
              <a:t>.</a:t>
            </a:r>
          </a:p>
          <a:p>
            <a:endParaRPr lang="en-US" dirty="0"/>
          </a:p>
        </p:txBody>
      </p:sp>
      <p:pic>
        <p:nvPicPr>
          <p:cNvPr id="6" name="Google Shape;693;p56"/>
          <p:cNvPicPr preferRelativeResize="0"/>
          <p:nvPr/>
        </p:nvPicPr>
        <p:blipFill rotWithShape="1">
          <a:blip r:embed="rId2">
            <a:alphaModFix/>
          </a:blip>
          <a:srcRect l="19345" t="1380" r="17985" b="1380"/>
          <a:stretch/>
        </p:blipFill>
        <p:spPr>
          <a:xfrm>
            <a:off x="7678900" y="276786"/>
            <a:ext cx="1054648" cy="10907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5250" y="336884"/>
            <a:ext cx="7397472" cy="804397"/>
          </a:xfrm>
        </p:spPr>
        <p:txBody>
          <a:bodyPr/>
          <a:lstStyle/>
          <a:p>
            <a:pPr algn="ctr"/>
            <a:r>
              <a:rPr lang="en-US" sz="2000" dirty="0" err="1" smtClean="0"/>
              <a:t>Dio</a:t>
            </a:r>
            <a:r>
              <a:rPr lang="en-US" sz="2000" dirty="0" smtClean="0"/>
              <a:t> </a:t>
            </a:r>
            <a:r>
              <a:rPr lang="en-US" sz="2000" dirty="0" err="1" smtClean="0"/>
              <a:t>prikaza</a:t>
            </a:r>
            <a:r>
              <a:rPr lang="en-US" sz="2000" dirty="0" smtClean="0"/>
              <a:t> </a:t>
            </a:r>
            <a:r>
              <a:rPr lang="en-US" sz="2000" dirty="0" err="1" smtClean="0"/>
              <a:t>vremenske</a:t>
            </a:r>
            <a:r>
              <a:rPr lang="en-US" sz="2000" dirty="0" smtClean="0"/>
              <a:t> </a:t>
            </a:r>
            <a:r>
              <a:rPr lang="en-US" sz="2000" dirty="0" err="1" smtClean="0"/>
              <a:t>linije</a:t>
            </a:r>
            <a:r>
              <a:rPr lang="en-US" sz="2000" dirty="0" smtClean="0"/>
              <a:t> </a:t>
            </a:r>
            <a:r>
              <a:rPr lang="en-US" sz="2000" dirty="0" err="1" smtClean="0"/>
              <a:t>detekcije</a:t>
            </a:r>
            <a:r>
              <a:rPr lang="en-US" sz="2000" dirty="0" smtClean="0"/>
              <a:t> </a:t>
            </a:r>
            <a:r>
              <a:rPr lang="en-US" sz="2000" dirty="0" err="1" smtClean="0"/>
              <a:t>gena</a:t>
            </a:r>
            <a:r>
              <a:rPr lang="en-US" sz="2000" dirty="0" smtClean="0"/>
              <a:t> </a:t>
            </a:r>
            <a:r>
              <a:rPr lang="en-US" sz="2000" dirty="0" err="1" smtClean="0"/>
              <a:t>otpornosti</a:t>
            </a:r>
            <a:r>
              <a:rPr lang="en-US" sz="2000" dirty="0" smtClean="0"/>
              <a:t> </a:t>
            </a:r>
            <a:r>
              <a:rPr lang="en-US" sz="2000" dirty="0" err="1" smtClean="0"/>
              <a:t>iz</a:t>
            </a:r>
            <a:r>
              <a:rPr lang="en-US" sz="2000" dirty="0" smtClean="0"/>
              <a:t> </a:t>
            </a:r>
            <a:r>
              <a:rPr lang="en-US" sz="2000" dirty="0" err="1" smtClean="0"/>
              <a:t>uzorka</a:t>
            </a:r>
            <a:r>
              <a:rPr lang="en-US" sz="2000" dirty="0" smtClean="0"/>
              <a:t> </a:t>
            </a:r>
            <a:r>
              <a:rPr lang="en-US" sz="2000" dirty="0" err="1" smtClean="0"/>
              <a:t>K.pneumoniae</a:t>
            </a:r>
            <a:endParaRPr lang="en-US" sz="2000" dirty="0"/>
          </a:p>
        </p:txBody>
      </p:sp>
      <p:pic>
        <p:nvPicPr>
          <p:cNvPr id="6" name="Google Shape;693;p56"/>
          <p:cNvPicPr preferRelativeResize="0"/>
          <p:nvPr/>
        </p:nvPicPr>
        <p:blipFill rotWithShape="1">
          <a:blip r:embed="rId2">
            <a:alphaModFix/>
          </a:blip>
          <a:srcRect l="19345" t="1380" r="17985" b="1380"/>
          <a:stretch/>
        </p:blipFill>
        <p:spPr>
          <a:xfrm>
            <a:off x="7678900" y="276786"/>
            <a:ext cx="1054648" cy="1090727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slika8.png"/>
          <p:cNvPicPr/>
          <p:nvPr/>
        </p:nvPicPr>
        <p:blipFill>
          <a:blip r:embed="rId3"/>
          <a:stretch>
            <a:fillRect/>
          </a:stretch>
        </p:blipFill>
        <p:spPr>
          <a:xfrm>
            <a:off x="2423209" y="1140051"/>
            <a:ext cx="4228829" cy="3344660"/>
          </a:xfrm>
          <a:prstGeom prst="rect">
            <a:avLst/>
          </a:prstGeom>
          <a:ln w="3175">
            <a:solidFill>
              <a:schemeClr val="tx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653372" y="2275687"/>
            <a:ext cx="4482393" cy="1471290"/>
          </a:xfrm>
        </p:spPr>
        <p:txBody>
          <a:bodyPr/>
          <a:lstStyle/>
          <a:p>
            <a:r>
              <a:rPr lang="en-US" sz="3600" b="1" dirty="0" err="1" smtClean="0"/>
              <a:t>Poređenje</a:t>
            </a:r>
            <a:r>
              <a:rPr lang="en-US" sz="3600" b="1" dirty="0" smtClean="0"/>
              <a:t> </a:t>
            </a:r>
            <a:r>
              <a:rPr lang="en-US" sz="3600" b="1" dirty="0" err="1" smtClean="0"/>
              <a:t>sa</a:t>
            </a:r>
            <a:r>
              <a:rPr lang="en-US" sz="3600" b="1" dirty="0" smtClean="0"/>
              <a:t> </a:t>
            </a:r>
            <a:r>
              <a:rPr lang="en-US" sz="3600" b="1" dirty="0" err="1" smtClean="0"/>
              <a:t>drugim</a:t>
            </a:r>
            <a:r>
              <a:rPr lang="en-US" sz="3600" b="1" dirty="0" smtClean="0"/>
              <a:t> </a:t>
            </a:r>
            <a:r>
              <a:rPr lang="en-US" sz="3600" b="1" dirty="0" err="1" smtClean="0"/>
              <a:t>metodama</a:t>
            </a:r>
            <a:endParaRPr lang="en-US" sz="3600" b="1" dirty="0"/>
          </a:p>
        </p:txBody>
      </p:sp>
      <p:sp>
        <p:nvSpPr>
          <p:cNvPr id="9" name="Title 8"/>
          <p:cNvSpPr>
            <a:spLocks noGrp="1"/>
          </p:cNvSpPr>
          <p:nvPr>
            <p:ph type="title" idx="2"/>
          </p:nvPr>
        </p:nvSpPr>
        <p:spPr>
          <a:xfrm>
            <a:off x="2347021" y="1125636"/>
            <a:ext cx="961200" cy="960900"/>
          </a:xfrm>
        </p:spPr>
        <p:txBody>
          <a:bodyPr/>
          <a:lstStyle/>
          <a:p>
            <a:r>
              <a:rPr lang="sr-Latn-RS" dirty="0" smtClean="0"/>
              <a:t>2.8</a:t>
            </a:r>
            <a:endParaRPr lang="en-US" dirty="0"/>
          </a:p>
        </p:txBody>
      </p:sp>
      <p:pic>
        <p:nvPicPr>
          <p:cNvPr id="10" name="Google Shape;1364;p7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5957865" y="2390188"/>
            <a:ext cx="1529126" cy="201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365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5367849" y="3887688"/>
            <a:ext cx="465000" cy="51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366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7612033" y="3768112"/>
            <a:ext cx="635875" cy="63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67;p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12688" y="2035475"/>
            <a:ext cx="379100" cy="39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368;p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49100" y="2977750"/>
            <a:ext cx="537686" cy="56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369;p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24388" y="3118412"/>
            <a:ext cx="211125" cy="22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371;p7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47900" y="2622163"/>
            <a:ext cx="54300" cy="5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inION  - The only portable real-time device for DNA and RNA sequencing.mp4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850900" y="433387"/>
            <a:ext cx="7683500" cy="402431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45"/>
          <p:cNvSpPr txBox="1">
            <a:spLocks noGrp="1"/>
          </p:cNvSpPr>
          <p:nvPr>
            <p:ph type="title"/>
          </p:nvPr>
        </p:nvSpPr>
        <p:spPr>
          <a:xfrm>
            <a:off x="1457539" y="543139"/>
            <a:ext cx="6854562" cy="998335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lvl="0"/>
            <a:r>
              <a:rPr lang="en-US" sz="3200" dirty="0" err="1" smtClean="0"/>
              <a:t>Poređenje</a:t>
            </a:r>
            <a:r>
              <a:rPr lang="en-US" sz="3200" dirty="0" smtClean="0"/>
              <a:t> </a:t>
            </a:r>
            <a:r>
              <a:rPr lang="en-US" sz="3200" dirty="0" err="1" smtClean="0"/>
              <a:t>sa</a:t>
            </a:r>
            <a:r>
              <a:rPr lang="en-US" sz="3200" dirty="0" smtClean="0"/>
              <a:t> </a:t>
            </a:r>
            <a:r>
              <a:rPr lang="en-US" sz="3200" dirty="0" err="1" smtClean="0"/>
              <a:t>drugim</a:t>
            </a:r>
            <a:r>
              <a:rPr lang="en-US" sz="3200" dirty="0" smtClean="0"/>
              <a:t> </a:t>
            </a:r>
            <a:r>
              <a:rPr lang="en-US" sz="3200" dirty="0" err="1" smtClean="0"/>
              <a:t>metodama</a:t>
            </a:r>
            <a:endParaRPr/>
          </a:p>
        </p:txBody>
      </p:sp>
      <p:sp>
        <p:nvSpPr>
          <p:cNvPr id="28" name="Text Placeholder 27"/>
          <p:cNvSpPr>
            <a:spLocks noGrp="1"/>
          </p:cNvSpPr>
          <p:nvPr>
            <p:ph type="body" idx="1"/>
          </p:nvPr>
        </p:nvSpPr>
        <p:spPr>
          <a:xfrm>
            <a:off x="770021" y="1799550"/>
            <a:ext cx="7617708" cy="2717448"/>
          </a:xfrm>
        </p:spPr>
        <p:txBody>
          <a:bodyPr anchor="t"/>
          <a:lstStyle/>
          <a:p>
            <a:r>
              <a:rPr lang="en-US" sz="1600" dirty="0" err="1" smtClean="0"/>
              <a:t>Postoje</a:t>
            </a:r>
            <a:r>
              <a:rPr lang="en-US" sz="1600" dirty="0" smtClean="0"/>
              <a:t> </a:t>
            </a:r>
            <a:r>
              <a:rPr lang="en-US" sz="1600" dirty="0" err="1" smtClean="0"/>
              <a:t>dva</a:t>
            </a:r>
            <a:r>
              <a:rPr lang="en-US" sz="1600" dirty="0" smtClean="0"/>
              <a:t> </a:t>
            </a:r>
            <a:r>
              <a:rPr lang="en-US" sz="1600" dirty="0" err="1" smtClean="0"/>
              <a:t>cjevovoda</a:t>
            </a:r>
            <a:r>
              <a:rPr lang="en-US" sz="1600" dirty="0" smtClean="0"/>
              <a:t> </a:t>
            </a:r>
            <a:r>
              <a:rPr lang="en-US" sz="1600" dirty="0" err="1" smtClean="0"/>
              <a:t>za</a:t>
            </a:r>
            <a:r>
              <a:rPr lang="en-US" sz="1600" dirty="0" smtClean="0"/>
              <a:t> </a:t>
            </a:r>
            <a:r>
              <a:rPr lang="en-US" sz="1600" dirty="0" err="1" smtClean="0"/>
              <a:t>identifikaciju</a:t>
            </a:r>
            <a:r>
              <a:rPr lang="en-US" sz="1600" dirty="0" smtClean="0"/>
              <a:t> </a:t>
            </a:r>
            <a:r>
              <a:rPr lang="en-US" sz="1600" dirty="0" err="1" smtClean="0"/>
              <a:t>vrsta</a:t>
            </a:r>
            <a:r>
              <a:rPr lang="en-US" sz="1600" dirty="0" smtClean="0"/>
              <a:t> </a:t>
            </a:r>
            <a:r>
              <a:rPr lang="en-US" sz="1600" dirty="0" err="1" smtClean="0"/>
              <a:t>ili</a:t>
            </a:r>
            <a:r>
              <a:rPr lang="en-US" sz="1600" dirty="0" smtClean="0"/>
              <a:t> </a:t>
            </a:r>
            <a:r>
              <a:rPr lang="en-US" sz="1600" dirty="0" err="1" smtClean="0"/>
              <a:t>podvrsta</a:t>
            </a:r>
            <a:r>
              <a:rPr lang="en-US" sz="1600" dirty="0" smtClean="0"/>
              <a:t> </a:t>
            </a:r>
            <a:r>
              <a:rPr lang="en-US" sz="1600" dirty="0" err="1" smtClean="0"/>
              <a:t>iz</a:t>
            </a:r>
            <a:r>
              <a:rPr lang="en-US" sz="1600" dirty="0" smtClean="0"/>
              <a:t> </a:t>
            </a:r>
            <a:r>
              <a:rPr lang="en-US" sz="1600" dirty="0" err="1" smtClean="0"/>
              <a:t>podataka</a:t>
            </a:r>
            <a:r>
              <a:rPr lang="en-US" sz="1600" dirty="0" smtClean="0"/>
              <a:t> o </a:t>
            </a:r>
            <a:r>
              <a:rPr lang="en-US" sz="1600" dirty="0" err="1" smtClean="0"/>
              <a:t>sekvenciranju</a:t>
            </a:r>
            <a:r>
              <a:rPr lang="en-US" sz="1600" dirty="0" smtClean="0"/>
              <a:t> </a:t>
            </a:r>
            <a:r>
              <a:rPr lang="en-US" sz="1600" dirty="0" err="1" smtClean="0"/>
              <a:t>nanopora:</a:t>
            </a:r>
            <a:r>
              <a:rPr lang="en-US" sz="1600" i="1" dirty="0" err="1" smtClean="0"/>
              <a:t>Metrichor</a:t>
            </a:r>
            <a:r>
              <a:rPr lang="en-US" sz="1600" dirty="0" smtClean="0"/>
              <a:t> </a:t>
            </a:r>
            <a:r>
              <a:rPr lang="en-US" sz="1600" dirty="0" err="1" smtClean="0"/>
              <a:t>i</a:t>
            </a:r>
            <a:r>
              <a:rPr lang="en-US" sz="1600" dirty="0" smtClean="0"/>
              <a:t> </a:t>
            </a:r>
            <a:r>
              <a:rPr lang="en-US" sz="1600" i="1" dirty="0" err="1" smtClean="0"/>
              <a:t>MetaPORE</a:t>
            </a:r>
            <a:r>
              <a:rPr lang="en-US" sz="1600" dirty="0" smtClean="0"/>
              <a:t>.</a:t>
            </a:r>
            <a:endParaRPr lang="sr-Latn-RS" sz="1600" dirty="0" smtClean="0"/>
          </a:p>
          <a:p>
            <a:endParaRPr lang="sr-Latn-RS" sz="1600" dirty="0" smtClean="0"/>
          </a:p>
          <a:p>
            <a:r>
              <a:rPr lang="en-US" sz="1600" dirty="0" err="1" smtClean="0"/>
              <a:t>Metoda</a:t>
            </a:r>
            <a:r>
              <a:rPr lang="en-US" sz="1600" dirty="0" smtClean="0"/>
              <a:t> </a:t>
            </a:r>
            <a:r>
              <a:rPr lang="en-US" sz="1600" dirty="0" err="1" smtClean="0"/>
              <a:t>koja</a:t>
            </a:r>
            <a:r>
              <a:rPr lang="en-US" sz="1600" dirty="0" smtClean="0"/>
              <a:t> je </a:t>
            </a:r>
            <a:r>
              <a:rPr lang="en-US" sz="1600" dirty="0" err="1" smtClean="0"/>
              <a:t>opisana</a:t>
            </a:r>
            <a:r>
              <a:rPr lang="en-US" sz="1600" dirty="0" smtClean="0"/>
              <a:t> u </a:t>
            </a:r>
            <a:r>
              <a:rPr lang="en-US" sz="1600" dirty="0" err="1" smtClean="0"/>
              <a:t>ovom</a:t>
            </a:r>
            <a:r>
              <a:rPr lang="en-US" sz="1600" dirty="0" smtClean="0"/>
              <a:t> </a:t>
            </a:r>
            <a:r>
              <a:rPr lang="en-US" sz="1600" dirty="0" err="1" smtClean="0"/>
              <a:t>radu</a:t>
            </a:r>
            <a:r>
              <a:rPr lang="en-US" sz="1600" dirty="0" smtClean="0"/>
              <a:t> je </a:t>
            </a:r>
            <a:r>
              <a:rPr lang="en-US" sz="1600" dirty="0" err="1" smtClean="0"/>
              <a:t>slična</a:t>
            </a:r>
            <a:r>
              <a:rPr lang="en-US" sz="1600" dirty="0" smtClean="0"/>
              <a:t> </a:t>
            </a:r>
            <a:r>
              <a:rPr lang="en-US" sz="1600" dirty="0" err="1" smtClean="0"/>
              <a:t>ovim</a:t>
            </a:r>
            <a:r>
              <a:rPr lang="en-US" sz="1600" dirty="0" smtClean="0"/>
              <a:t> </a:t>
            </a:r>
            <a:r>
              <a:rPr lang="en-US" sz="1600" dirty="0" err="1" smtClean="0"/>
              <a:t>pristupima</a:t>
            </a:r>
            <a:r>
              <a:rPr lang="en-US" sz="1600" dirty="0" smtClean="0"/>
              <a:t>, </a:t>
            </a:r>
            <a:r>
              <a:rPr lang="en-US" sz="1600" dirty="0" err="1" smtClean="0"/>
              <a:t>iako</a:t>
            </a:r>
            <a:r>
              <a:rPr lang="en-US" sz="1600" dirty="0" smtClean="0"/>
              <a:t> </a:t>
            </a:r>
            <a:r>
              <a:rPr lang="en-US" sz="1600" dirty="0" err="1" smtClean="0"/>
              <a:t>dodatno</a:t>
            </a:r>
            <a:r>
              <a:rPr lang="en-US" sz="1600" dirty="0" smtClean="0"/>
              <a:t> </a:t>
            </a:r>
            <a:r>
              <a:rPr lang="en-US" sz="1600" dirty="0" err="1" smtClean="0"/>
              <a:t>procjenjuje</a:t>
            </a:r>
            <a:r>
              <a:rPr lang="en-US" sz="1600" dirty="0" smtClean="0"/>
              <a:t> </a:t>
            </a:r>
            <a:r>
              <a:rPr lang="en-US" sz="1600" dirty="0" err="1" smtClean="0"/>
              <a:t>intervale</a:t>
            </a:r>
            <a:r>
              <a:rPr lang="en-US" sz="1600" dirty="0" smtClean="0"/>
              <a:t> </a:t>
            </a:r>
            <a:r>
              <a:rPr lang="en-US" sz="1600" dirty="0" err="1" smtClean="0"/>
              <a:t>pouzdanosti</a:t>
            </a:r>
            <a:r>
              <a:rPr lang="en-US" sz="1600" dirty="0" smtClean="0"/>
              <a:t> u </a:t>
            </a:r>
            <a:r>
              <a:rPr lang="en-US" sz="1600" dirty="0" err="1" smtClean="0"/>
              <a:t>dodjeli</a:t>
            </a:r>
            <a:r>
              <a:rPr lang="en-US" sz="1600" dirty="0" smtClean="0"/>
              <a:t> </a:t>
            </a:r>
            <a:r>
              <a:rPr lang="en-US" sz="1600" dirty="0" err="1" smtClean="0"/>
              <a:t>vrsta</a:t>
            </a:r>
            <a:r>
              <a:rPr lang="en-US" sz="1600" dirty="0" smtClean="0"/>
              <a:t>. </a:t>
            </a:r>
            <a:endParaRPr lang="sr-Latn-RS" sz="1600" dirty="0" smtClean="0"/>
          </a:p>
          <a:p>
            <a:endParaRPr lang="sr-Latn-RS" sz="1600" dirty="0" smtClean="0"/>
          </a:p>
          <a:p>
            <a:r>
              <a:rPr lang="en-US" sz="1600" dirty="0" err="1" smtClean="0"/>
              <a:t>Ovaj</a:t>
            </a:r>
            <a:r>
              <a:rPr lang="en-US" sz="1600" dirty="0" smtClean="0"/>
              <a:t> </a:t>
            </a:r>
            <a:r>
              <a:rPr lang="en-US" sz="1600" dirty="0" err="1" smtClean="0"/>
              <a:t>pristup</a:t>
            </a:r>
            <a:r>
              <a:rPr lang="en-US" sz="1600" dirty="0" smtClean="0"/>
              <a:t> </a:t>
            </a:r>
            <a:r>
              <a:rPr lang="en-US" sz="1600" dirty="0" err="1" smtClean="0"/>
              <a:t>može</a:t>
            </a:r>
            <a:r>
              <a:rPr lang="en-US" sz="1600" dirty="0" smtClean="0"/>
              <a:t> </a:t>
            </a:r>
            <a:r>
              <a:rPr lang="en-US" sz="1600" dirty="0" err="1" smtClean="0"/>
              <a:t>uspješno</a:t>
            </a:r>
            <a:r>
              <a:rPr lang="en-US" sz="1600" dirty="0" smtClean="0"/>
              <a:t> </a:t>
            </a:r>
            <a:r>
              <a:rPr lang="en-US" sz="1600" dirty="0" err="1" smtClean="0"/>
              <a:t>da</a:t>
            </a:r>
            <a:r>
              <a:rPr lang="en-US" sz="1600" dirty="0" smtClean="0"/>
              <a:t> </a:t>
            </a:r>
            <a:r>
              <a:rPr lang="en-US" sz="1600" dirty="0" err="1" smtClean="0"/>
              <a:t>identifikuje</a:t>
            </a:r>
            <a:r>
              <a:rPr lang="en-US" sz="1600" dirty="0" smtClean="0"/>
              <a:t> </a:t>
            </a:r>
            <a:r>
              <a:rPr lang="en-US" sz="1600" dirty="0" err="1" smtClean="0"/>
              <a:t>vrste</a:t>
            </a:r>
            <a:r>
              <a:rPr lang="en-US" sz="1600" dirty="0" smtClean="0"/>
              <a:t> </a:t>
            </a:r>
            <a:r>
              <a:rPr lang="en-US" sz="1600" dirty="0" err="1" smtClean="0"/>
              <a:t>unutar</a:t>
            </a:r>
            <a:r>
              <a:rPr lang="en-US" sz="1600" dirty="0" smtClean="0"/>
              <a:t> 500 </a:t>
            </a:r>
            <a:r>
              <a:rPr lang="en-US" sz="1600" dirty="0" err="1" smtClean="0"/>
              <a:t>čitanja</a:t>
            </a:r>
            <a:r>
              <a:rPr lang="en-US" sz="1600" dirty="0" smtClean="0"/>
              <a:t>.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pic>
        <p:nvPicPr>
          <p:cNvPr id="403" name="Google Shape;403;p45"/>
          <p:cNvPicPr preferRelativeResize="0"/>
          <p:nvPr/>
        </p:nvPicPr>
        <p:blipFill rotWithShape="1">
          <a:blip r:embed="rId3">
            <a:alphaModFix/>
          </a:blip>
          <a:srcRect l="29945" t="6866" r="29949" b="6874"/>
          <a:stretch/>
        </p:blipFill>
        <p:spPr>
          <a:xfrm>
            <a:off x="8279898" y="3443200"/>
            <a:ext cx="864102" cy="1314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822;p60"/>
          <p:cNvPicPr preferRelativeResize="0"/>
          <p:nvPr/>
        </p:nvPicPr>
        <p:blipFill rotWithShape="1">
          <a:blip r:embed="rId4">
            <a:alphaModFix/>
          </a:blip>
          <a:srcRect l="12896" r="34444" b="16022"/>
          <a:stretch/>
        </p:blipFill>
        <p:spPr>
          <a:xfrm rot="10800000" flipH="1">
            <a:off x="-9525" y="-1"/>
            <a:ext cx="1696200" cy="2705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45"/>
          <p:cNvSpPr txBox="1">
            <a:spLocks noGrp="1"/>
          </p:cNvSpPr>
          <p:nvPr>
            <p:ph type="title"/>
          </p:nvPr>
        </p:nvSpPr>
        <p:spPr>
          <a:xfrm>
            <a:off x="1457539" y="543139"/>
            <a:ext cx="6854562" cy="998335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lvl="0"/>
            <a:r>
              <a:rPr lang="en-US" sz="3200" dirty="0" err="1" smtClean="0"/>
              <a:t>Poređenje</a:t>
            </a:r>
            <a:r>
              <a:rPr lang="en-US" sz="3200" dirty="0" smtClean="0"/>
              <a:t> </a:t>
            </a:r>
            <a:r>
              <a:rPr lang="en-US" sz="3200" dirty="0" err="1" smtClean="0"/>
              <a:t>sa</a:t>
            </a:r>
            <a:r>
              <a:rPr lang="en-US" sz="3200" dirty="0" smtClean="0"/>
              <a:t> </a:t>
            </a:r>
            <a:r>
              <a:rPr lang="en-US" sz="3200" dirty="0" err="1" smtClean="0"/>
              <a:t>drugim</a:t>
            </a:r>
            <a:r>
              <a:rPr lang="en-US" sz="3200" dirty="0" smtClean="0"/>
              <a:t> </a:t>
            </a:r>
            <a:r>
              <a:rPr lang="en-US" sz="3200" dirty="0" err="1" smtClean="0"/>
              <a:t>metodama</a:t>
            </a:r>
            <a:endParaRPr/>
          </a:p>
        </p:txBody>
      </p:sp>
      <p:sp>
        <p:nvSpPr>
          <p:cNvPr id="28" name="Text Placeholder 27"/>
          <p:cNvSpPr>
            <a:spLocks noGrp="1"/>
          </p:cNvSpPr>
          <p:nvPr>
            <p:ph type="body" idx="1"/>
          </p:nvPr>
        </p:nvSpPr>
        <p:spPr>
          <a:xfrm>
            <a:off x="770021" y="1435261"/>
            <a:ext cx="7617708" cy="3081737"/>
          </a:xfrm>
        </p:spPr>
        <p:txBody>
          <a:bodyPr anchor="t"/>
          <a:lstStyle/>
          <a:p>
            <a:r>
              <a:rPr lang="en-US" dirty="0" err="1" smtClean="0"/>
              <a:t>Jedino</a:t>
            </a:r>
            <a:r>
              <a:rPr lang="en-US" dirty="0" smtClean="0"/>
              <a:t> </a:t>
            </a:r>
            <a:r>
              <a:rPr lang="en-US" dirty="0" err="1" smtClean="0"/>
              <a:t>Metrichor</a:t>
            </a:r>
            <a:r>
              <a:rPr lang="en-US" dirty="0" smtClean="0"/>
              <a:t> </a:t>
            </a:r>
            <a:r>
              <a:rPr lang="en-US" dirty="0" err="1" smtClean="0"/>
              <a:t>i</a:t>
            </a:r>
            <a:r>
              <a:rPr lang="en-US" dirty="0" smtClean="0"/>
              <a:t> </a:t>
            </a:r>
            <a:r>
              <a:rPr lang="en-US" dirty="0" err="1" smtClean="0"/>
              <a:t>MetaPORE</a:t>
            </a:r>
            <a:r>
              <a:rPr lang="en-US" dirty="0" smtClean="0"/>
              <a:t> </a:t>
            </a:r>
            <a:r>
              <a:rPr lang="en-US" dirty="0" err="1" smtClean="0"/>
              <a:t>metode</a:t>
            </a:r>
            <a:r>
              <a:rPr lang="en-US" dirty="0" smtClean="0"/>
              <a:t> </a:t>
            </a:r>
            <a:r>
              <a:rPr lang="en-US" dirty="0" err="1" smtClean="0"/>
              <a:t>podržavaju</a:t>
            </a:r>
            <a:r>
              <a:rPr lang="en-US" dirty="0" smtClean="0"/>
              <a:t> </a:t>
            </a:r>
            <a:r>
              <a:rPr lang="en-US" dirty="0" err="1" smtClean="0"/>
              <a:t>pravu</a:t>
            </a:r>
            <a:r>
              <a:rPr lang="en-US" dirty="0" smtClean="0"/>
              <a:t> </a:t>
            </a:r>
            <a:r>
              <a:rPr lang="en-US" dirty="0" err="1" smtClean="0"/>
              <a:t>analizu</a:t>
            </a:r>
            <a:r>
              <a:rPr lang="en-US" dirty="0" smtClean="0"/>
              <a:t> u </a:t>
            </a:r>
            <a:r>
              <a:rPr lang="en-US" dirty="0" err="1" smtClean="0"/>
              <a:t>realnom</a:t>
            </a:r>
            <a:r>
              <a:rPr lang="en-US" dirty="0" smtClean="0"/>
              <a:t> </a:t>
            </a:r>
            <a:r>
              <a:rPr lang="en-US" dirty="0" err="1" smtClean="0"/>
              <a:t>vremenu</a:t>
            </a:r>
            <a:r>
              <a:rPr lang="en-US" dirty="0" smtClean="0"/>
              <a:t>. </a:t>
            </a:r>
            <a:endParaRPr lang="sr-Latn-RS" dirty="0" smtClean="0"/>
          </a:p>
          <a:p>
            <a:endParaRPr lang="sr-Latn-RS" dirty="0" smtClean="0"/>
          </a:p>
          <a:p>
            <a:r>
              <a:rPr lang="en-US" dirty="0" err="1" smtClean="0"/>
              <a:t>Kako</a:t>
            </a:r>
            <a:r>
              <a:rPr lang="en-US" dirty="0" smtClean="0"/>
              <a:t> se </a:t>
            </a:r>
            <a:r>
              <a:rPr lang="en-US" dirty="0" err="1" smtClean="0"/>
              <a:t>MetaPORE</a:t>
            </a:r>
            <a:r>
              <a:rPr lang="en-US" dirty="0" smtClean="0"/>
              <a:t> </a:t>
            </a:r>
            <a:r>
              <a:rPr lang="en-US" dirty="0" err="1" smtClean="0"/>
              <a:t>fokusira</a:t>
            </a:r>
            <a:r>
              <a:rPr lang="en-US" dirty="0" smtClean="0"/>
              <a:t> </a:t>
            </a:r>
            <a:r>
              <a:rPr lang="en-US" dirty="0" err="1" smtClean="0"/>
              <a:t>samo</a:t>
            </a:r>
            <a:r>
              <a:rPr lang="en-US" dirty="0" smtClean="0"/>
              <a:t> </a:t>
            </a:r>
            <a:r>
              <a:rPr lang="en-US" dirty="0" err="1" smtClean="0"/>
              <a:t>na</a:t>
            </a:r>
            <a:r>
              <a:rPr lang="en-US" dirty="0" smtClean="0"/>
              <a:t> </a:t>
            </a:r>
            <a:r>
              <a:rPr lang="en-US" dirty="0" err="1" smtClean="0"/>
              <a:t>identifikaciju</a:t>
            </a:r>
            <a:r>
              <a:rPr lang="en-US" dirty="0" smtClean="0"/>
              <a:t> </a:t>
            </a:r>
            <a:r>
              <a:rPr lang="en-US" dirty="0" err="1" smtClean="0"/>
              <a:t>virusnih</a:t>
            </a:r>
            <a:r>
              <a:rPr lang="en-US" dirty="0" smtClean="0"/>
              <a:t> </a:t>
            </a:r>
            <a:r>
              <a:rPr lang="en-US" dirty="0" err="1" smtClean="0"/>
              <a:t>vrsta</a:t>
            </a:r>
            <a:r>
              <a:rPr lang="en-US" dirty="0" smtClean="0"/>
              <a:t>, </a:t>
            </a:r>
            <a:r>
              <a:rPr lang="en-US" dirty="0" err="1" smtClean="0"/>
              <a:t>učinkovitost</a:t>
            </a:r>
            <a:r>
              <a:rPr lang="en-US" dirty="0" smtClean="0"/>
              <a:t> </a:t>
            </a:r>
            <a:r>
              <a:rPr lang="en-US" dirty="0" err="1" smtClean="0"/>
              <a:t>napisane</a:t>
            </a:r>
            <a:r>
              <a:rPr lang="en-US" dirty="0" smtClean="0"/>
              <a:t> </a:t>
            </a:r>
            <a:r>
              <a:rPr lang="en-US" dirty="0" err="1" smtClean="0"/>
              <a:t>metode</a:t>
            </a:r>
            <a:r>
              <a:rPr lang="en-US" dirty="0" smtClean="0"/>
              <a:t> </a:t>
            </a:r>
            <a:r>
              <a:rPr lang="en-US" dirty="0" err="1" smtClean="0"/>
              <a:t>mogla</a:t>
            </a:r>
            <a:r>
              <a:rPr lang="en-US" dirty="0" smtClean="0"/>
              <a:t> se </a:t>
            </a:r>
            <a:r>
              <a:rPr lang="en-US" dirty="0" err="1" smtClean="0"/>
              <a:t>uporediti</a:t>
            </a:r>
            <a:r>
              <a:rPr lang="en-US" dirty="0" smtClean="0"/>
              <a:t> </a:t>
            </a:r>
            <a:r>
              <a:rPr lang="en-US" dirty="0" err="1" smtClean="0"/>
              <a:t>sa</a:t>
            </a:r>
            <a:r>
              <a:rPr lang="en-US" dirty="0" smtClean="0"/>
              <a:t> </a:t>
            </a:r>
            <a:r>
              <a:rPr lang="en-US" dirty="0" err="1" smtClean="0"/>
              <a:t>Metrichorom</a:t>
            </a:r>
            <a:r>
              <a:rPr lang="en-US" dirty="0" smtClean="0"/>
              <a:t>.</a:t>
            </a:r>
            <a:endParaRPr lang="sr-Latn-RS" dirty="0" smtClean="0"/>
          </a:p>
          <a:p>
            <a:endParaRPr lang="sr-Latn-RS" dirty="0" smtClean="0"/>
          </a:p>
          <a:p>
            <a:r>
              <a:rPr lang="sr-Latn-RS" dirty="0" smtClean="0"/>
              <a:t>Prenijeto</a:t>
            </a:r>
            <a:r>
              <a:rPr lang="en-US" dirty="0" smtClean="0"/>
              <a:t> </a:t>
            </a:r>
            <a:r>
              <a:rPr lang="en-US" dirty="0" err="1" smtClean="0"/>
              <a:t>samo</a:t>
            </a:r>
            <a:r>
              <a:rPr lang="en-US" dirty="0" smtClean="0"/>
              <a:t> </a:t>
            </a:r>
            <a:r>
              <a:rPr lang="en-US" dirty="0" err="1" smtClean="0"/>
              <a:t>prvih</a:t>
            </a:r>
            <a:r>
              <a:rPr lang="en-US" dirty="0" smtClean="0"/>
              <a:t> 1000 </a:t>
            </a:r>
            <a:r>
              <a:rPr lang="en-US" dirty="0" err="1" smtClean="0"/>
              <a:t>očitavanja</a:t>
            </a:r>
            <a:r>
              <a:rPr lang="en-US" dirty="0" smtClean="0"/>
              <a:t> </a:t>
            </a:r>
            <a:r>
              <a:rPr lang="en-US" dirty="0" err="1" smtClean="0"/>
              <a:t>iz</a:t>
            </a:r>
            <a:r>
              <a:rPr lang="en-US" dirty="0" smtClean="0"/>
              <a:t> </a:t>
            </a:r>
            <a:r>
              <a:rPr lang="en-US" dirty="0" err="1" smtClean="0"/>
              <a:t>pojedinačnih</a:t>
            </a:r>
            <a:r>
              <a:rPr lang="en-US" dirty="0" smtClean="0"/>
              <a:t> </a:t>
            </a:r>
            <a:r>
              <a:rPr lang="en-US" dirty="0" err="1" smtClean="0"/>
              <a:t>uzoraka</a:t>
            </a:r>
            <a:r>
              <a:rPr lang="en-US" dirty="0" smtClean="0"/>
              <a:t> </a:t>
            </a:r>
            <a:r>
              <a:rPr lang="en-US" dirty="0" err="1" smtClean="0"/>
              <a:t>i</a:t>
            </a:r>
            <a:r>
              <a:rPr lang="en-US" dirty="0" smtClean="0"/>
              <a:t> 300 </a:t>
            </a:r>
            <a:r>
              <a:rPr lang="en-US" dirty="0" err="1" smtClean="0"/>
              <a:t>očitavanja</a:t>
            </a:r>
            <a:r>
              <a:rPr lang="en-US" dirty="0" smtClean="0"/>
              <a:t>  </a:t>
            </a:r>
            <a:r>
              <a:rPr lang="en-US" dirty="0" err="1" smtClean="0"/>
              <a:t>iz</a:t>
            </a:r>
            <a:r>
              <a:rPr lang="en-US" dirty="0" smtClean="0"/>
              <a:t> </a:t>
            </a:r>
            <a:r>
              <a:rPr lang="en-US" dirty="0" err="1" smtClean="0"/>
              <a:t>mješovitog</a:t>
            </a:r>
            <a:r>
              <a:rPr lang="en-US" dirty="0" smtClean="0"/>
              <a:t> </a:t>
            </a:r>
            <a:r>
              <a:rPr lang="en-US" dirty="0" err="1" smtClean="0"/>
              <a:t>uzorka</a:t>
            </a:r>
            <a:r>
              <a:rPr lang="en-US" dirty="0" smtClean="0"/>
              <a:t> u </a:t>
            </a:r>
            <a:r>
              <a:rPr lang="en-US" dirty="0" err="1" smtClean="0"/>
              <a:t>tok</a:t>
            </a:r>
            <a:r>
              <a:rPr lang="en-US" dirty="0" smtClean="0"/>
              <a:t> </a:t>
            </a:r>
            <a:r>
              <a:rPr lang="en-US" dirty="0" err="1" smtClean="0"/>
              <a:t>rada</a:t>
            </a:r>
            <a:r>
              <a:rPr lang="en-US" dirty="0" smtClean="0"/>
              <a:t> </a:t>
            </a:r>
            <a:r>
              <a:rPr lang="en-US" dirty="0" err="1" smtClean="0"/>
              <a:t>Metrichor</a:t>
            </a:r>
            <a:r>
              <a:rPr lang="en-US" dirty="0" smtClean="0"/>
              <a:t>-a (WIMP).  </a:t>
            </a:r>
            <a:endParaRPr lang="sr-Latn-RS" dirty="0" smtClean="0"/>
          </a:p>
          <a:p>
            <a:endParaRPr lang="sr-Latn-RS" dirty="0" smtClean="0"/>
          </a:p>
          <a:p>
            <a:r>
              <a:rPr lang="en-US" dirty="0" err="1" smtClean="0"/>
              <a:t>Zajedno</a:t>
            </a:r>
            <a:r>
              <a:rPr lang="en-US" dirty="0" smtClean="0"/>
              <a:t> </a:t>
            </a:r>
            <a:r>
              <a:rPr lang="en-US" dirty="0" err="1" smtClean="0"/>
              <a:t>sa</a:t>
            </a:r>
            <a:r>
              <a:rPr lang="en-US" dirty="0" smtClean="0"/>
              <a:t> </a:t>
            </a:r>
            <a:r>
              <a:rPr lang="en-US" dirty="0" err="1" smtClean="0"/>
              <a:t>prijavljenim</a:t>
            </a:r>
            <a:r>
              <a:rPr lang="en-US" dirty="0" smtClean="0"/>
              <a:t> </a:t>
            </a:r>
            <a:r>
              <a:rPr lang="en-US" dirty="0" err="1" smtClean="0"/>
              <a:t>vrstama</a:t>
            </a:r>
            <a:r>
              <a:rPr lang="en-US" dirty="0" smtClean="0"/>
              <a:t> </a:t>
            </a:r>
            <a:r>
              <a:rPr lang="en-US" dirty="0" err="1" smtClean="0"/>
              <a:t>i</a:t>
            </a:r>
            <a:r>
              <a:rPr lang="en-US" dirty="0" smtClean="0"/>
              <a:t> </a:t>
            </a:r>
            <a:r>
              <a:rPr lang="en-US" dirty="0" err="1" smtClean="0"/>
              <a:t>podvrstama</a:t>
            </a:r>
            <a:r>
              <a:rPr lang="en-US" dirty="0" smtClean="0"/>
              <a:t> </a:t>
            </a:r>
            <a:r>
              <a:rPr lang="en-US" dirty="0" err="1" smtClean="0"/>
              <a:t>i</a:t>
            </a:r>
            <a:r>
              <a:rPr lang="en-US" dirty="0" smtClean="0"/>
              <a:t> </a:t>
            </a:r>
            <a:r>
              <a:rPr lang="en-US" dirty="0" err="1" smtClean="0"/>
              <a:t>sojevima</a:t>
            </a:r>
            <a:r>
              <a:rPr lang="en-US" dirty="0" smtClean="0"/>
              <a:t>, WIMP </a:t>
            </a:r>
            <a:r>
              <a:rPr lang="en-US" dirty="0" err="1" smtClean="0"/>
              <a:t>pruža</a:t>
            </a:r>
            <a:r>
              <a:rPr lang="en-US" dirty="0" smtClean="0"/>
              <a:t> </a:t>
            </a:r>
            <a:r>
              <a:rPr lang="en-US" dirty="0" err="1" smtClean="0"/>
              <a:t>filtriranje</a:t>
            </a:r>
            <a:r>
              <a:rPr lang="en-US" dirty="0" smtClean="0"/>
              <a:t> </a:t>
            </a:r>
            <a:r>
              <a:rPr lang="en-US" dirty="0" err="1" smtClean="0"/>
              <a:t>klasifikacijskih</a:t>
            </a:r>
            <a:r>
              <a:rPr lang="en-US" dirty="0" smtClean="0"/>
              <a:t> </a:t>
            </a:r>
            <a:r>
              <a:rPr lang="en-US" dirty="0" err="1" smtClean="0"/>
              <a:t>rezultata</a:t>
            </a:r>
            <a:r>
              <a:rPr lang="en-US" dirty="0" smtClean="0"/>
              <a:t> </a:t>
            </a:r>
            <a:r>
              <a:rPr lang="en-US" dirty="0" err="1" smtClean="0"/>
              <a:t>gdje</a:t>
            </a:r>
            <a:r>
              <a:rPr lang="en-US" dirty="0" smtClean="0"/>
              <a:t> </a:t>
            </a:r>
            <a:r>
              <a:rPr lang="en-US" dirty="0" err="1" smtClean="0"/>
              <a:t>korisnici</a:t>
            </a:r>
            <a:r>
              <a:rPr lang="en-US" dirty="0" smtClean="0"/>
              <a:t> </a:t>
            </a:r>
            <a:r>
              <a:rPr lang="en-US" dirty="0" err="1" smtClean="0"/>
              <a:t>mogu</a:t>
            </a:r>
            <a:r>
              <a:rPr lang="en-US" dirty="0" smtClean="0"/>
              <a:t> </a:t>
            </a:r>
            <a:r>
              <a:rPr lang="en-US" dirty="0" err="1" smtClean="0"/>
              <a:t>da</a:t>
            </a:r>
            <a:r>
              <a:rPr lang="en-US" dirty="0" smtClean="0"/>
              <a:t> </a:t>
            </a:r>
            <a:r>
              <a:rPr lang="en-US" dirty="0" err="1" smtClean="0"/>
              <a:t>postave</a:t>
            </a:r>
            <a:r>
              <a:rPr lang="en-US" dirty="0" smtClean="0"/>
              <a:t> </a:t>
            </a:r>
            <a:r>
              <a:rPr lang="en-US" dirty="0" err="1" smtClean="0"/>
              <a:t>dopuštenost</a:t>
            </a:r>
            <a:r>
              <a:rPr lang="en-US" dirty="0" smtClean="0"/>
              <a:t> </a:t>
            </a:r>
            <a:r>
              <a:rPr lang="en-US" dirty="0" err="1" smtClean="0"/>
              <a:t>prijavljivanja</a:t>
            </a:r>
            <a:r>
              <a:rPr lang="en-US" dirty="0" smtClean="0"/>
              <a:t>.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403" name="Google Shape;403;p45"/>
          <p:cNvPicPr preferRelativeResize="0"/>
          <p:nvPr/>
        </p:nvPicPr>
        <p:blipFill rotWithShape="1">
          <a:blip r:embed="rId3">
            <a:alphaModFix/>
          </a:blip>
          <a:srcRect l="29945" t="6866" r="29949" b="6874"/>
          <a:stretch/>
        </p:blipFill>
        <p:spPr>
          <a:xfrm>
            <a:off x="8279898" y="3443200"/>
            <a:ext cx="864102" cy="1314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822;p60"/>
          <p:cNvPicPr preferRelativeResize="0"/>
          <p:nvPr/>
        </p:nvPicPr>
        <p:blipFill rotWithShape="1">
          <a:blip r:embed="rId4">
            <a:alphaModFix/>
          </a:blip>
          <a:srcRect l="12896" r="34444" b="16022"/>
          <a:stretch/>
        </p:blipFill>
        <p:spPr>
          <a:xfrm rot="10800000" flipH="1">
            <a:off x="0" y="0"/>
            <a:ext cx="1696200" cy="2705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5249" y="231495"/>
            <a:ext cx="8243555" cy="1088019"/>
          </a:xfrm>
        </p:spPr>
        <p:txBody>
          <a:bodyPr/>
          <a:lstStyle/>
          <a:p>
            <a:r>
              <a:rPr lang="en-US" sz="1800" dirty="0" err="1" smtClean="0"/>
              <a:t>Izvještaj</a:t>
            </a:r>
            <a:r>
              <a:rPr lang="en-US" sz="1800" dirty="0" smtClean="0"/>
              <a:t> </a:t>
            </a:r>
            <a:r>
              <a:rPr lang="en-US" sz="1800" dirty="0" err="1" smtClean="0"/>
              <a:t>Metrichor</a:t>
            </a:r>
            <a:r>
              <a:rPr lang="en-US" sz="1800" dirty="0" smtClean="0"/>
              <a:t> WIMP </a:t>
            </a:r>
            <a:r>
              <a:rPr lang="en-US" sz="1800" dirty="0" err="1" smtClean="0"/>
              <a:t>metode</a:t>
            </a:r>
            <a:r>
              <a:rPr lang="en-US" sz="1800" dirty="0" smtClean="0"/>
              <a:t> </a:t>
            </a:r>
            <a:r>
              <a:rPr lang="en-US" sz="1800" dirty="0" err="1" smtClean="0"/>
              <a:t>iz</a:t>
            </a:r>
            <a:r>
              <a:rPr lang="en-US" sz="1800" dirty="0" smtClean="0"/>
              <a:t> </a:t>
            </a:r>
            <a:r>
              <a:rPr lang="en-US" sz="1800" dirty="0" err="1" smtClean="0"/>
              <a:t>prvih</a:t>
            </a:r>
            <a:r>
              <a:rPr lang="en-US" sz="1800" dirty="0" smtClean="0"/>
              <a:t> 100 </a:t>
            </a:r>
            <a:r>
              <a:rPr lang="en-US" sz="1800" dirty="0" err="1" smtClean="0"/>
              <a:t>čitanja</a:t>
            </a:r>
            <a:r>
              <a:rPr lang="en-US" sz="1800" dirty="0" smtClean="0"/>
              <a:t> tri </a:t>
            </a:r>
            <a:r>
              <a:rPr lang="en-US" sz="1800" dirty="0" err="1" smtClean="0"/>
              <a:t>pojedinačna</a:t>
            </a:r>
            <a:r>
              <a:rPr lang="en-US" sz="1800" dirty="0" smtClean="0"/>
              <a:t> </a:t>
            </a:r>
            <a:r>
              <a:rPr lang="en-US" sz="1800" dirty="0" err="1" smtClean="0"/>
              <a:t>uzorka</a:t>
            </a:r>
            <a:r>
              <a:rPr lang="en-US" sz="1800" dirty="0" smtClean="0"/>
              <a:t> </a:t>
            </a:r>
            <a:r>
              <a:rPr lang="en-US" sz="1800" dirty="0" err="1" smtClean="0"/>
              <a:t>i</a:t>
            </a:r>
            <a:r>
              <a:rPr lang="en-US" sz="1800" dirty="0" smtClean="0"/>
              <a:t> </a:t>
            </a:r>
            <a:r>
              <a:rPr lang="en-US" sz="1800" dirty="0" err="1" smtClean="0"/>
              <a:t>prvih</a:t>
            </a:r>
            <a:r>
              <a:rPr lang="en-US" sz="1800" dirty="0" smtClean="0"/>
              <a:t> 3000 </a:t>
            </a:r>
            <a:r>
              <a:rPr lang="en-US" sz="1800" dirty="0" err="1" smtClean="0"/>
              <a:t>očitavanja</a:t>
            </a:r>
            <a:r>
              <a:rPr lang="en-US" sz="1800" dirty="0" smtClean="0"/>
              <a:t> </a:t>
            </a:r>
            <a:r>
              <a:rPr lang="en-US" sz="1800" dirty="0" err="1" smtClean="0"/>
              <a:t>mješovitog</a:t>
            </a:r>
            <a:r>
              <a:rPr lang="en-US" sz="1800" dirty="0" smtClean="0"/>
              <a:t> </a:t>
            </a:r>
            <a:r>
              <a:rPr lang="en-US" sz="1800" dirty="0" err="1" smtClean="0"/>
              <a:t>uzorka</a:t>
            </a:r>
            <a:endParaRPr lang="en-US" sz="1800" dirty="0"/>
          </a:p>
        </p:txBody>
      </p:sp>
      <p:pic>
        <p:nvPicPr>
          <p:cNvPr id="4" name="Picture 3" descr="slika9.png"/>
          <p:cNvPicPr/>
          <p:nvPr/>
        </p:nvPicPr>
        <p:blipFill>
          <a:blip r:embed="rId2"/>
          <a:stretch>
            <a:fillRect/>
          </a:stretch>
        </p:blipFill>
        <p:spPr>
          <a:xfrm>
            <a:off x="1866417" y="1539569"/>
            <a:ext cx="5943600" cy="282829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5249" y="231495"/>
            <a:ext cx="8243555" cy="1088019"/>
          </a:xfrm>
        </p:spPr>
        <p:txBody>
          <a:bodyPr/>
          <a:lstStyle/>
          <a:p>
            <a:r>
              <a:rPr lang="en-US" sz="1800" dirty="0" err="1" smtClean="0"/>
              <a:t>Izvještaj</a:t>
            </a:r>
            <a:r>
              <a:rPr lang="en-US" sz="1800" dirty="0" smtClean="0"/>
              <a:t> </a:t>
            </a:r>
            <a:r>
              <a:rPr lang="en-US" sz="1800" dirty="0" err="1" smtClean="0"/>
              <a:t>Metrichor</a:t>
            </a:r>
            <a:r>
              <a:rPr lang="en-US" sz="1800" dirty="0" smtClean="0"/>
              <a:t> WIMP </a:t>
            </a:r>
            <a:r>
              <a:rPr lang="en-US" sz="1800" dirty="0" err="1" smtClean="0"/>
              <a:t>metode</a:t>
            </a:r>
            <a:r>
              <a:rPr lang="en-US" sz="1800" dirty="0" smtClean="0"/>
              <a:t> </a:t>
            </a:r>
            <a:r>
              <a:rPr lang="en-US" sz="1800" dirty="0" err="1" smtClean="0"/>
              <a:t>iz</a:t>
            </a:r>
            <a:r>
              <a:rPr lang="en-US" sz="1800" dirty="0" smtClean="0"/>
              <a:t> </a:t>
            </a:r>
            <a:r>
              <a:rPr lang="en-US" sz="1800" dirty="0" err="1" smtClean="0"/>
              <a:t>prvih</a:t>
            </a:r>
            <a:r>
              <a:rPr lang="en-US" sz="1800" dirty="0" smtClean="0"/>
              <a:t> 100 </a:t>
            </a:r>
            <a:r>
              <a:rPr lang="en-US" sz="1800" dirty="0" err="1" smtClean="0"/>
              <a:t>čitanja</a:t>
            </a:r>
            <a:r>
              <a:rPr lang="en-US" sz="1800" dirty="0" smtClean="0"/>
              <a:t> tri </a:t>
            </a:r>
            <a:r>
              <a:rPr lang="en-US" sz="1800" dirty="0" err="1" smtClean="0"/>
              <a:t>pojedinačna</a:t>
            </a:r>
            <a:r>
              <a:rPr lang="en-US" sz="1800" dirty="0" smtClean="0"/>
              <a:t> </a:t>
            </a:r>
            <a:r>
              <a:rPr lang="en-US" sz="1800" dirty="0" err="1" smtClean="0"/>
              <a:t>uzorka</a:t>
            </a:r>
            <a:r>
              <a:rPr lang="en-US" sz="1800" dirty="0" smtClean="0"/>
              <a:t> </a:t>
            </a:r>
            <a:r>
              <a:rPr lang="en-US" sz="1800" dirty="0" err="1" smtClean="0"/>
              <a:t>i</a:t>
            </a:r>
            <a:r>
              <a:rPr lang="en-US" sz="1800" dirty="0" smtClean="0"/>
              <a:t> </a:t>
            </a:r>
            <a:r>
              <a:rPr lang="en-US" sz="1800" dirty="0" err="1" smtClean="0"/>
              <a:t>prvih</a:t>
            </a:r>
            <a:r>
              <a:rPr lang="en-US" sz="1800" dirty="0" smtClean="0"/>
              <a:t> 3000 </a:t>
            </a:r>
            <a:r>
              <a:rPr lang="en-US" sz="1800" dirty="0" err="1" smtClean="0"/>
              <a:t>očitavanja</a:t>
            </a:r>
            <a:r>
              <a:rPr lang="en-US" sz="1800" dirty="0" smtClean="0"/>
              <a:t> </a:t>
            </a:r>
            <a:r>
              <a:rPr lang="en-US" sz="1800" dirty="0" err="1" smtClean="0"/>
              <a:t>mješovitog</a:t>
            </a:r>
            <a:r>
              <a:rPr lang="en-US" sz="1800" dirty="0" smtClean="0"/>
              <a:t> </a:t>
            </a:r>
            <a:r>
              <a:rPr lang="en-US" sz="1800" dirty="0" err="1" smtClean="0"/>
              <a:t>uzorka</a:t>
            </a:r>
            <a:endParaRPr lang="en-US" sz="1800" dirty="0"/>
          </a:p>
        </p:txBody>
      </p:sp>
      <p:pic>
        <p:nvPicPr>
          <p:cNvPr id="5" name="Picture 4" descr="slika91.png"/>
          <p:cNvPicPr/>
          <p:nvPr/>
        </p:nvPicPr>
        <p:blipFill>
          <a:blip r:embed="rId2"/>
          <a:stretch>
            <a:fillRect/>
          </a:stretch>
        </p:blipFill>
        <p:spPr>
          <a:xfrm>
            <a:off x="1600200" y="1857692"/>
            <a:ext cx="5943600" cy="1428115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45"/>
          <p:cNvSpPr txBox="1">
            <a:spLocks noGrp="1"/>
          </p:cNvSpPr>
          <p:nvPr>
            <p:ph type="title"/>
          </p:nvPr>
        </p:nvSpPr>
        <p:spPr>
          <a:xfrm>
            <a:off x="1457539" y="543139"/>
            <a:ext cx="6854562" cy="998335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lvl="0"/>
            <a:r>
              <a:rPr lang="en-US" sz="3200" dirty="0" err="1" smtClean="0"/>
              <a:t>Poređenje</a:t>
            </a:r>
            <a:r>
              <a:rPr lang="en-US" sz="3200" dirty="0" smtClean="0"/>
              <a:t> </a:t>
            </a:r>
            <a:r>
              <a:rPr lang="en-US" sz="3200" dirty="0" err="1" smtClean="0"/>
              <a:t>sa</a:t>
            </a:r>
            <a:r>
              <a:rPr lang="en-US" sz="3200" dirty="0" smtClean="0"/>
              <a:t> </a:t>
            </a:r>
            <a:r>
              <a:rPr lang="en-US" sz="3200" dirty="0" err="1" smtClean="0"/>
              <a:t>drugim</a:t>
            </a:r>
            <a:r>
              <a:rPr lang="en-US" sz="3200" dirty="0" smtClean="0"/>
              <a:t> </a:t>
            </a:r>
            <a:r>
              <a:rPr lang="en-US" sz="3200" dirty="0" err="1" smtClean="0"/>
              <a:t>metodama</a:t>
            </a:r>
            <a:endParaRPr/>
          </a:p>
        </p:txBody>
      </p:sp>
      <p:sp>
        <p:nvSpPr>
          <p:cNvPr id="28" name="Text Placeholder 27"/>
          <p:cNvSpPr>
            <a:spLocks noGrp="1"/>
          </p:cNvSpPr>
          <p:nvPr>
            <p:ph type="body" idx="1"/>
          </p:nvPr>
        </p:nvSpPr>
        <p:spPr>
          <a:xfrm>
            <a:off x="770021" y="1435261"/>
            <a:ext cx="7617708" cy="3081737"/>
          </a:xfrm>
        </p:spPr>
        <p:txBody>
          <a:bodyPr anchor="t"/>
          <a:lstStyle/>
          <a:p>
            <a:r>
              <a:rPr lang="en-US" dirty="0" smtClean="0"/>
              <a:t>Po </a:t>
            </a:r>
            <a:r>
              <a:rPr lang="en-US" dirty="0" err="1" smtClean="0"/>
              <a:t>uzoru</a:t>
            </a:r>
            <a:r>
              <a:rPr lang="en-US" dirty="0" smtClean="0"/>
              <a:t> </a:t>
            </a:r>
            <a:r>
              <a:rPr lang="en-US" dirty="0" err="1" smtClean="0"/>
              <a:t>na</a:t>
            </a:r>
            <a:r>
              <a:rPr lang="en-US" dirty="0" smtClean="0"/>
              <a:t> </a:t>
            </a:r>
            <a:r>
              <a:rPr lang="en-US" dirty="0" err="1" smtClean="0"/>
              <a:t>MetaPhlAn</a:t>
            </a:r>
            <a:r>
              <a:rPr lang="en-US" dirty="0" smtClean="0"/>
              <a:t> </a:t>
            </a:r>
            <a:r>
              <a:rPr lang="en-US" dirty="0" err="1" smtClean="0"/>
              <a:t>korišten</a:t>
            </a:r>
            <a:r>
              <a:rPr lang="en-US" dirty="0" smtClean="0"/>
              <a:t> je </a:t>
            </a:r>
            <a:r>
              <a:rPr lang="en-US" dirty="0" err="1" smtClean="0"/>
              <a:t>dio</a:t>
            </a:r>
            <a:r>
              <a:rPr lang="en-US" dirty="0" smtClean="0"/>
              <a:t> </a:t>
            </a:r>
            <a:r>
              <a:rPr lang="en-US" dirty="0" err="1" smtClean="0"/>
              <a:t>očitavanja</a:t>
            </a:r>
            <a:r>
              <a:rPr lang="en-US" dirty="0" smtClean="0"/>
              <a:t> </a:t>
            </a:r>
            <a:r>
              <a:rPr lang="en-US" dirty="0" err="1" smtClean="0"/>
              <a:t>koji</a:t>
            </a:r>
            <a:r>
              <a:rPr lang="en-US" dirty="0" smtClean="0"/>
              <a:t> se </a:t>
            </a:r>
            <a:r>
              <a:rPr lang="en-US" dirty="0" err="1" smtClean="0"/>
              <a:t>preslikavaju</a:t>
            </a:r>
            <a:r>
              <a:rPr lang="en-US" dirty="0" smtClean="0"/>
              <a:t> </a:t>
            </a:r>
            <a:r>
              <a:rPr lang="en-US" dirty="0" err="1" smtClean="0"/>
              <a:t>na</a:t>
            </a:r>
            <a:r>
              <a:rPr lang="en-US" dirty="0" smtClean="0"/>
              <a:t> </a:t>
            </a:r>
            <a:r>
              <a:rPr lang="en-US" dirty="0" err="1" smtClean="0"/>
              <a:t>različite</a:t>
            </a:r>
            <a:r>
              <a:rPr lang="en-US" dirty="0" smtClean="0"/>
              <a:t> </a:t>
            </a:r>
            <a:r>
              <a:rPr lang="en-US" dirty="0" err="1" smtClean="0"/>
              <a:t>taksonomske</a:t>
            </a:r>
            <a:r>
              <a:rPr lang="en-US" dirty="0" smtClean="0"/>
              <a:t> </a:t>
            </a:r>
            <a:r>
              <a:rPr lang="en-US" dirty="0" err="1" smtClean="0"/>
              <a:t>skupine</a:t>
            </a:r>
            <a:r>
              <a:rPr lang="en-US" dirty="0" smtClean="0"/>
              <a:t> </a:t>
            </a:r>
            <a:r>
              <a:rPr lang="en-US" dirty="0" err="1" smtClean="0"/>
              <a:t>kako</a:t>
            </a:r>
            <a:r>
              <a:rPr lang="en-US" dirty="0" smtClean="0"/>
              <a:t> bi se </a:t>
            </a:r>
            <a:r>
              <a:rPr lang="en-US" dirty="0" err="1" smtClean="0"/>
              <a:t>procijenio</a:t>
            </a:r>
            <a:r>
              <a:rPr lang="en-US" dirty="0" smtClean="0"/>
              <a:t> </a:t>
            </a:r>
            <a:r>
              <a:rPr lang="en-US" dirty="0" err="1" smtClean="0"/>
              <a:t>udio</a:t>
            </a:r>
            <a:r>
              <a:rPr lang="en-US" dirty="0" smtClean="0"/>
              <a:t> </a:t>
            </a:r>
            <a:r>
              <a:rPr lang="en-US" dirty="0" err="1" smtClean="0"/>
              <a:t>različitih</a:t>
            </a:r>
            <a:r>
              <a:rPr lang="en-US" dirty="0" smtClean="0"/>
              <a:t> </a:t>
            </a:r>
            <a:r>
              <a:rPr lang="en-US" dirty="0" err="1" smtClean="0"/>
              <a:t>vrsta</a:t>
            </a:r>
            <a:r>
              <a:rPr lang="en-US" dirty="0" smtClean="0"/>
              <a:t> u </a:t>
            </a:r>
            <a:r>
              <a:rPr lang="en-US" dirty="0" err="1" smtClean="0"/>
              <a:t>uzorku</a:t>
            </a:r>
            <a:r>
              <a:rPr lang="en-US" dirty="0" smtClean="0"/>
              <a:t>.</a:t>
            </a:r>
            <a:endParaRPr lang="sr-Latn-RS" dirty="0" smtClean="0"/>
          </a:p>
          <a:p>
            <a:endParaRPr lang="sr-Latn-RS" dirty="0" smtClean="0"/>
          </a:p>
          <a:p>
            <a:r>
              <a:rPr lang="en-US" dirty="0" err="1" smtClean="0"/>
              <a:t>MetaPhlAn</a:t>
            </a:r>
            <a:r>
              <a:rPr lang="en-US" dirty="0" smtClean="0"/>
              <a:t> </a:t>
            </a:r>
            <a:r>
              <a:rPr lang="en-US" dirty="0" err="1" smtClean="0"/>
              <a:t>optimizuje</a:t>
            </a:r>
            <a:r>
              <a:rPr lang="en-US" dirty="0" smtClean="0"/>
              <a:t> </a:t>
            </a:r>
            <a:r>
              <a:rPr lang="en-US" dirty="0" err="1" smtClean="0"/>
              <a:t>brzinu</a:t>
            </a:r>
            <a:r>
              <a:rPr lang="en-US" dirty="0" smtClean="0"/>
              <a:t> </a:t>
            </a:r>
            <a:r>
              <a:rPr lang="en-US" dirty="0" err="1" smtClean="0"/>
              <a:t>računanja</a:t>
            </a:r>
            <a:r>
              <a:rPr lang="en-US" dirty="0" smtClean="0"/>
              <a:t> </a:t>
            </a:r>
            <a:r>
              <a:rPr lang="en-US" dirty="0" err="1" smtClean="0"/>
              <a:t>usklađivanjem</a:t>
            </a:r>
            <a:r>
              <a:rPr lang="en-US" dirty="0" smtClean="0"/>
              <a:t> </a:t>
            </a:r>
            <a:r>
              <a:rPr lang="en-US" dirty="0" err="1" smtClean="0"/>
              <a:t>sa</a:t>
            </a:r>
            <a:r>
              <a:rPr lang="en-US" dirty="0" smtClean="0"/>
              <a:t> </a:t>
            </a:r>
            <a:r>
              <a:rPr lang="en-US" dirty="0" err="1" smtClean="0"/>
              <a:t>unaprijed</a:t>
            </a:r>
            <a:r>
              <a:rPr lang="en-US" dirty="0" smtClean="0"/>
              <a:t> </a:t>
            </a:r>
            <a:r>
              <a:rPr lang="en-US" dirty="0" err="1" smtClean="0"/>
              <a:t>izračunatom</a:t>
            </a:r>
            <a:r>
              <a:rPr lang="en-US" dirty="0" smtClean="0"/>
              <a:t> </a:t>
            </a:r>
            <a:r>
              <a:rPr lang="en-US" dirty="0" err="1" smtClean="0"/>
              <a:t>bazom</a:t>
            </a:r>
            <a:r>
              <a:rPr lang="en-US" dirty="0" smtClean="0"/>
              <a:t> </a:t>
            </a:r>
            <a:r>
              <a:rPr lang="en-US" dirty="0" err="1" smtClean="0"/>
              <a:t>podataka</a:t>
            </a:r>
            <a:r>
              <a:rPr lang="en-US" dirty="0" smtClean="0"/>
              <a:t> </a:t>
            </a:r>
            <a:r>
              <a:rPr lang="en-US" dirty="0" err="1" smtClean="0"/>
              <a:t>sekvenci</a:t>
            </a:r>
            <a:r>
              <a:rPr lang="en-US" dirty="0" smtClean="0"/>
              <a:t> </a:t>
            </a:r>
            <a:r>
              <a:rPr lang="en-US" dirty="0" err="1" smtClean="0"/>
              <a:t>koje</a:t>
            </a:r>
            <a:r>
              <a:rPr lang="en-US" dirty="0" smtClean="0"/>
              <a:t> </a:t>
            </a:r>
            <a:r>
              <a:rPr lang="en-US" dirty="0" err="1" smtClean="0"/>
              <a:t>su</a:t>
            </a:r>
            <a:r>
              <a:rPr lang="en-US" dirty="0" smtClean="0"/>
              <a:t> </a:t>
            </a:r>
            <a:r>
              <a:rPr lang="en-US" dirty="0" err="1" smtClean="0"/>
              <a:t>prisutne</a:t>
            </a:r>
            <a:r>
              <a:rPr lang="en-US" dirty="0" smtClean="0"/>
              <a:t> </a:t>
            </a:r>
            <a:r>
              <a:rPr lang="en-US" dirty="0" err="1" smtClean="0"/>
              <a:t>unutar</a:t>
            </a:r>
            <a:r>
              <a:rPr lang="en-US" dirty="0" smtClean="0"/>
              <a:t> </a:t>
            </a:r>
            <a:r>
              <a:rPr lang="en-US" dirty="0" err="1" smtClean="0"/>
              <a:t>jedne</a:t>
            </a:r>
            <a:r>
              <a:rPr lang="en-US" dirty="0" smtClean="0"/>
              <a:t> </a:t>
            </a:r>
            <a:r>
              <a:rPr lang="en-US" dirty="0" err="1" smtClean="0"/>
              <a:t>taksonomske</a:t>
            </a:r>
            <a:r>
              <a:rPr lang="en-US" dirty="0" smtClean="0"/>
              <a:t> </a:t>
            </a:r>
            <a:r>
              <a:rPr lang="en-US" dirty="0" err="1" smtClean="0"/>
              <a:t>skupine</a:t>
            </a:r>
            <a:r>
              <a:rPr lang="en-US" dirty="0" smtClean="0"/>
              <a:t>, </a:t>
            </a:r>
            <a:r>
              <a:rPr lang="en-US" dirty="0" err="1" smtClean="0"/>
              <a:t>ali</a:t>
            </a:r>
            <a:r>
              <a:rPr lang="en-US" dirty="0" smtClean="0"/>
              <a:t> </a:t>
            </a:r>
            <a:r>
              <a:rPr lang="en-US" dirty="0" err="1" smtClean="0"/>
              <a:t>koje</a:t>
            </a:r>
            <a:r>
              <a:rPr lang="en-US" dirty="0" smtClean="0"/>
              <a:t> se ne vide </a:t>
            </a:r>
            <a:r>
              <a:rPr lang="en-US" dirty="0" err="1" smtClean="0"/>
              <a:t>izvan</a:t>
            </a:r>
            <a:r>
              <a:rPr lang="en-US" dirty="0" smtClean="0"/>
              <a:t> </a:t>
            </a:r>
            <a:r>
              <a:rPr lang="en-US" dirty="0" err="1" smtClean="0"/>
              <a:t>nje</a:t>
            </a:r>
            <a:r>
              <a:rPr lang="sr-Latn-RS" dirty="0" smtClean="0"/>
              <a:t>.</a:t>
            </a:r>
          </a:p>
          <a:p>
            <a:endParaRPr lang="sr-Latn-RS" dirty="0" smtClean="0"/>
          </a:p>
          <a:p>
            <a:r>
              <a:rPr lang="sr-Latn-RS" dirty="0" smtClean="0"/>
              <a:t>U pristupu koji je opisan u ovom radu koriste se </a:t>
            </a:r>
            <a:r>
              <a:rPr lang="en-US" dirty="0" err="1" smtClean="0"/>
              <a:t>stotine</a:t>
            </a:r>
            <a:r>
              <a:rPr lang="en-US" dirty="0" smtClean="0"/>
              <a:t> </a:t>
            </a:r>
            <a:r>
              <a:rPr lang="en-US" dirty="0" err="1" smtClean="0"/>
              <a:t>očitavanja</a:t>
            </a:r>
            <a:r>
              <a:rPr lang="en-US" dirty="0" smtClean="0"/>
              <a:t> </a:t>
            </a:r>
            <a:r>
              <a:rPr lang="en-US" dirty="0" err="1" smtClean="0"/>
              <a:t>i</a:t>
            </a:r>
            <a:r>
              <a:rPr lang="en-US" dirty="0" smtClean="0"/>
              <a:t> </a:t>
            </a:r>
            <a:r>
              <a:rPr lang="en-US" dirty="0" err="1" smtClean="0"/>
              <a:t>kontinuirano</a:t>
            </a:r>
            <a:r>
              <a:rPr lang="en-US" dirty="0" smtClean="0"/>
              <a:t> se </a:t>
            </a:r>
            <a:r>
              <a:rPr lang="en-US" dirty="0" err="1" smtClean="0"/>
              <a:t>ažurira</a:t>
            </a:r>
            <a:r>
              <a:rPr lang="en-US" dirty="0" smtClean="0"/>
              <a:t> interval </a:t>
            </a:r>
            <a:r>
              <a:rPr lang="en-US" dirty="0" err="1" smtClean="0"/>
              <a:t>pouzdanosti</a:t>
            </a:r>
            <a:r>
              <a:rPr lang="en-US" dirty="0" smtClean="0"/>
              <a:t> </a:t>
            </a:r>
            <a:r>
              <a:rPr lang="en-US" dirty="0" err="1" smtClean="0"/>
              <a:t>kako</a:t>
            </a:r>
            <a:r>
              <a:rPr lang="en-US" dirty="0" smtClean="0"/>
              <a:t> bi </a:t>
            </a:r>
            <a:r>
              <a:rPr lang="en-US" dirty="0" err="1" smtClean="0"/>
              <a:t>korisnik</a:t>
            </a:r>
            <a:r>
              <a:rPr lang="en-US" dirty="0" smtClean="0"/>
              <a:t> </a:t>
            </a:r>
            <a:r>
              <a:rPr lang="en-US" dirty="0" err="1" smtClean="0"/>
              <a:t>znao</a:t>
            </a:r>
            <a:r>
              <a:rPr lang="en-US" dirty="0" smtClean="0"/>
              <a:t> </a:t>
            </a:r>
            <a:r>
              <a:rPr lang="en-US" dirty="0" err="1" smtClean="0"/>
              <a:t>kada</a:t>
            </a:r>
            <a:r>
              <a:rPr lang="en-US" dirty="0" smtClean="0"/>
              <a:t> </a:t>
            </a:r>
            <a:r>
              <a:rPr lang="en-US" dirty="0" err="1" smtClean="0"/>
              <a:t>može</a:t>
            </a:r>
            <a:r>
              <a:rPr lang="en-US" dirty="0" smtClean="0"/>
              <a:t> </a:t>
            </a:r>
            <a:r>
              <a:rPr lang="en-US" dirty="0" err="1" smtClean="0"/>
              <a:t>da</a:t>
            </a:r>
            <a:r>
              <a:rPr lang="en-US" dirty="0" smtClean="0"/>
              <a:t> </a:t>
            </a:r>
            <a:r>
              <a:rPr lang="en-US" dirty="0" err="1" smtClean="0"/>
              <a:t>zaustavi</a:t>
            </a:r>
            <a:r>
              <a:rPr lang="en-US" dirty="0" smtClean="0"/>
              <a:t> </a:t>
            </a:r>
            <a:r>
              <a:rPr lang="en-US" dirty="0" err="1" smtClean="0"/>
              <a:t>sekvenciranje</a:t>
            </a:r>
            <a:r>
              <a:rPr lang="en-US" dirty="0" smtClean="0"/>
              <a:t> </a:t>
            </a:r>
            <a:r>
              <a:rPr lang="en-US" dirty="0" err="1" smtClean="0"/>
              <a:t>i</a:t>
            </a:r>
            <a:r>
              <a:rPr lang="en-US" dirty="0" smtClean="0"/>
              <a:t> </a:t>
            </a:r>
            <a:r>
              <a:rPr lang="en-US" dirty="0" err="1" smtClean="0"/>
              <a:t>izvede</a:t>
            </a:r>
            <a:r>
              <a:rPr lang="en-US" dirty="0" smtClean="0"/>
              <a:t> </a:t>
            </a:r>
            <a:r>
              <a:rPr lang="en-US" dirty="0" err="1" smtClean="0"/>
              <a:t>zaključak</a:t>
            </a:r>
            <a:r>
              <a:rPr lang="en-US" dirty="0" smtClean="0"/>
              <a:t>.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403" name="Google Shape;403;p45"/>
          <p:cNvPicPr preferRelativeResize="0"/>
          <p:nvPr/>
        </p:nvPicPr>
        <p:blipFill rotWithShape="1">
          <a:blip r:embed="rId3">
            <a:alphaModFix/>
          </a:blip>
          <a:srcRect l="29945" t="6866" r="29949" b="6874"/>
          <a:stretch/>
        </p:blipFill>
        <p:spPr>
          <a:xfrm>
            <a:off x="8279898" y="3443200"/>
            <a:ext cx="864102" cy="1314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822;p60"/>
          <p:cNvPicPr preferRelativeResize="0"/>
          <p:nvPr/>
        </p:nvPicPr>
        <p:blipFill rotWithShape="1">
          <a:blip r:embed="rId4">
            <a:alphaModFix/>
          </a:blip>
          <a:srcRect l="12896" r="34444" b="16022"/>
          <a:stretch/>
        </p:blipFill>
        <p:spPr>
          <a:xfrm rot="10800000" flipH="1">
            <a:off x="0" y="0"/>
            <a:ext cx="1696200" cy="2705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653372" y="2275687"/>
            <a:ext cx="4482393" cy="1471290"/>
          </a:xfrm>
        </p:spPr>
        <p:txBody>
          <a:bodyPr/>
          <a:lstStyle/>
          <a:p>
            <a:r>
              <a:rPr lang="en-US" sz="3600" b="1" dirty="0" err="1" smtClean="0"/>
              <a:t>Računarsko</a:t>
            </a:r>
            <a:r>
              <a:rPr lang="en-US" sz="3600" b="1" dirty="0" smtClean="0"/>
              <a:t> </a:t>
            </a:r>
            <a:r>
              <a:rPr lang="en-US" sz="3600" b="1" dirty="0" err="1" smtClean="0"/>
              <a:t>vrijeme</a:t>
            </a:r>
            <a:endParaRPr lang="en-US" sz="3600" b="1" dirty="0"/>
          </a:p>
        </p:txBody>
      </p:sp>
      <p:sp>
        <p:nvSpPr>
          <p:cNvPr id="9" name="Title 8"/>
          <p:cNvSpPr>
            <a:spLocks noGrp="1"/>
          </p:cNvSpPr>
          <p:nvPr>
            <p:ph type="title" idx="2"/>
          </p:nvPr>
        </p:nvSpPr>
        <p:spPr>
          <a:xfrm>
            <a:off x="2347021" y="1125636"/>
            <a:ext cx="961200" cy="960900"/>
          </a:xfrm>
        </p:spPr>
        <p:txBody>
          <a:bodyPr/>
          <a:lstStyle/>
          <a:p>
            <a:r>
              <a:rPr lang="sr-Latn-RS" sz="2800" dirty="0" smtClean="0"/>
              <a:t>2.9</a:t>
            </a:r>
            <a:endParaRPr lang="en-US" sz="2800" dirty="0"/>
          </a:p>
        </p:txBody>
      </p:sp>
      <p:pic>
        <p:nvPicPr>
          <p:cNvPr id="10" name="Google Shape;1364;p7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5957865" y="2390188"/>
            <a:ext cx="1529126" cy="201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365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5367849" y="3887688"/>
            <a:ext cx="465000" cy="51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366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7612033" y="3768112"/>
            <a:ext cx="635875" cy="63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67;p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12688" y="2035475"/>
            <a:ext cx="379100" cy="39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368;p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49100" y="2977750"/>
            <a:ext cx="537686" cy="56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369;p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24388" y="3118412"/>
            <a:ext cx="211125" cy="22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371;p7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47900" y="2622163"/>
            <a:ext cx="54300" cy="5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763376" y="233756"/>
            <a:ext cx="4668022" cy="692219"/>
          </a:xfrm>
        </p:spPr>
        <p:txBody>
          <a:bodyPr/>
          <a:lstStyle/>
          <a:p>
            <a:r>
              <a:rPr lang="sr-Latn-RS" dirty="0" smtClean="0"/>
              <a:t>Otkrivanje vrsta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715249" y="949124"/>
            <a:ext cx="6469322" cy="3229337"/>
          </a:xfrm>
        </p:spPr>
        <p:txBody>
          <a:bodyPr anchor="t"/>
          <a:lstStyle/>
          <a:p>
            <a:r>
              <a:rPr lang="en-US" sz="1300" dirty="0" err="1" smtClean="0"/>
              <a:t>Očitavanja</a:t>
            </a:r>
            <a:r>
              <a:rPr lang="en-US" sz="1300" dirty="0" smtClean="0"/>
              <a:t> </a:t>
            </a:r>
            <a:r>
              <a:rPr lang="en-US" sz="1300" dirty="0" err="1" smtClean="0"/>
              <a:t>sekvenci</a:t>
            </a:r>
            <a:r>
              <a:rPr lang="en-US" sz="1300" dirty="0" smtClean="0"/>
              <a:t> </a:t>
            </a:r>
            <a:r>
              <a:rPr lang="en-US" sz="1300" dirty="0" err="1" smtClean="0"/>
              <a:t>su</a:t>
            </a:r>
            <a:r>
              <a:rPr lang="en-US" sz="1300" dirty="0" smtClean="0"/>
              <a:t> </a:t>
            </a:r>
            <a:r>
              <a:rPr lang="en-US" sz="1300" dirty="0" err="1" smtClean="0"/>
              <a:t>puštena</a:t>
            </a:r>
            <a:r>
              <a:rPr lang="en-US" sz="1300" dirty="0" smtClean="0"/>
              <a:t> </a:t>
            </a:r>
            <a:r>
              <a:rPr lang="en-US" sz="1300" dirty="0" err="1" smtClean="0"/>
              <a:t>kroz</a:t>
            </a:r>
            <a:r>
              <a:rPr lang="en-US" sz="1300" dirty="0" smtClean="0"/>
              <a:t> </a:t>
            </a:r>
            <a:r>
              <a:rPr lang="en-US" sz="1300" dirty="0" err="1" smtClean="0"/>
              <a:t>cjevovod</a:t>
            </a:r>
            <a:r>
              <a:rPr lang="en-US" sz="1300" dirty="0" smtClean="0"/>
              <a:t> </a:t>
            </a:r>
            <a:r>
              <a:rPr lang="en-US" sz="1300" dirty="0" err="1" smtClean="0"/>
              <a:t>tačnim</a:t>
            </a:r>
            <a:r>
              <a:rPr lang="en-US" sz="1300" dirty="0" smtClean="0"/>
              <a:t> </a:t>
            </a:r>
            <a:r>
              <a:rPr lang="en-US" sz="1300" dirty="0" err="1" smtClean="0"/>
              <a:t>redoslijedom</a:t>
            </a:r>
            <a:r>
              <a:rPr lang="en-US" sz="1300" dirty="0" smtClean="0"/>
              <a:t> </a:t>
            </a:r>
            <a:r>
              <a:rPr lang="en-US" sz="1300" dirty="0" err="1" smtClean="0"/>
              <a:t>i</a:t>
            </a:r>
            <a:r>
              <a:rPr lang="en-US" sz="1300" dirty="0" smtClean="0"/>
              <a:t> </a:t>
            </a:r>
            <a:r>
              <a:rPr lang="en-US" sz="1300" dirty="0" err="1" smtClean="0"/>
              <a:t>vremenskim</a:t>
            </a:r>
            <a:r>
              <a:rPr lang="en-US" sz="1300" dirty="0" smtClean="0"/>
              <a:t> </a:t>
            </a:r>
            <a:r>
              <a:rPr lang="en-US" sz="1300" dirty="0" err="1" smtClean="0"/>
              <a:t>rasporedom</a:t>
            </a:r>
            <a:r>
              <a:rPr lang="en-US" sz="1300" dirty="0" smtClean="0"/>
              <a:t>, </a:t>
            </a:r>
            <a:r>
              <a:rPr lang="en-US" sz="1300" dirty="0" err="1" smtClean="0"/>
              <a:t>onako</a:t>
            </a:r>
            <a:r>
              <a:rPr lang="en-US" sz="1300" dirty="0" smtClean="0"/>
              <a:t> </a:t>
            </a:r>
            <a:r>
              <a:rPr lang="en-US" sz="1300" dirty="0" err="1" smtClean="0"/>
              <a:t>kako</a:t>
            </a:r>
            <a:r>
              <a:rPr lang="en-US" sz="1300" dirty="0" smtClean="0"/>
              <a:t> </a:t>
            </a:r>
            <a:r>
              <a:rPr lang="en-US" sz="1300" dirty="0" err="1" smtClean="0"/>
              <a:t>su</a:t>
            </a:r>
            <a:r>
              <a:rPr lang="en-US" sz="1300" dirty="0" smtClean="0"/>
              <a:t> </a:t>
            </a:r>
            <a:r>
              <a:rPr lang="en-US" sz="1300" dirty="0" err="1" smtClean="0"/>
              <a:t>generisane</a:t>
            </a:r>
            <a:r>
              <a:rPr lang="sr-Latn-RS" sz="1300" dirty="0" smtClean="0"/>
              <a:t>.</a:t>
            </a:r>
          </a:p>
          <a:p>
            <a:endParaRPr lang="sr-Latn-RS" sz="1300" dirty="0" smtClean="0"/>
          </a:p>
          <a:p>
            <a:r>
              <a:rPr lang="en-US" sz="1300" dirty="0" err="1" smtClean="0"/>
              <a:t>Rezultati</a:t>
            </a:r>
            <a:r>
              <a:rPr lang="en-US" sz="1300" dirty="0" smtClean="0"/>
              <a:t> </a:t>
            </a:r>
            <a:r>
              <a:rPr lang="en-US" sz="1300" dirty="0" err="1" smtClean="0"/>
              <a:t>analize</a:t>
            </a:r>
            <a:r>
              <a:rPr lang="en-US" sz="1300" dirty="0" smtClean="0"/>
              <a:t> </a:t>
            </a:r>
            <a:r>
              <a:rPr lang="en-US" sz="1300" dirty="0" err="1" smtClean="0"/>
              <a:t>su</a:t>
            </a:r>
            <a:r>
              <a:rPr lang="en-US" sz="1300" dirty="0" smtClean="0"/>
              <a:t> </a:t>
            </a:r>
            <a:r>
              <a:rPr lang="en-US" sz="1300" dirty="0" err="1" smtClean="0"/>
              <a:t>generisani</a:t>
            </a:r>
            <a:r>
              <a:rPr lang="en-US" sz="1300" dirty="0" smtClean="0"/>
              <a:t> </a:t>
            </a:r>
            <a:r>
              <a:rPr lang="en-US" sz="1300" dirty="0" err="1" smtClean="0"/>
              <a:t>periodično</a:t>
            </a:r>
            <a:r>
              <a:rPr lang="en-US" sz="1300" dirty="0" smtClean="0"/>
              <a:t>, </a:t>
            </a:r>
            <a:r>
              <a:rPr lang="en-US" sz="1300" dirty="0" err="1" smtClean="0"/>
              <a:t>svake</a:t>
            </a:r>
            <a:r>
              <a:rPr lang="en-US" sz="1300" dirty="0" smtClean="0"/>
              <a:t> minute </a:t>
            </a:r>
            <a:r>
              <a:rPr lang="en-US" sz="1300" dirty="0" err="1" smtClean="0"/>
              <a:t>za</a:t>
            </a:r>
            <a:r>
              <a:rPr lang="en-US" sz="1300" dirty="0" smtClean="0"/>
              <a:t> </a:t>
            </a:r>
            <a:r>
              <a:rPr lang="en-US" sz="1300" dirty="0" err="1" smtClean="0"/>
              <a:t>tipizaciju</a:t>
            </a:r>
            <a:r>
              <a:rPr lang="en-US" sz="1300" dirty="0" smtClean="0"/>
              <a:t> </a:t>
            </a:r>
            <a:r>
              <a:rPr lang="en-US" sz="1300" dirty="0" err="1" smtClean="0"/>
              <a:t>vrste</a:t>
            </a:r>
            <a:r>
              <a:rPr lang="en-US" sz="1300" dirty="0" smtClean="0"/>
              <a:t> </a:t>
            </a:r>
            <a:r>
              <a:rPr lang="en-US" sz="1300" dirty="0" err="1" smtClean="0"/>
              <a:t>i</a:t>
            </a:r>
            <a:r>
              <a:rPr lang="en-US" sz="1300" dirty="0" smtClean="0"/>
              <a:t> </a:t>
            </a:r>
            <a:r>
              <a:rPr lang="en-US" sz="1300" dirty="0" err="1" smtClean="0"/>
              <a:t>soja</a:t>
            </a:r>
            <a:r>
              <a:rPr lang="en-US" sz="1300" dirty="0" smtClean="0"/>
              <a:t>, </a:t>
            </a:r>
            <a:r>
              <a:rPr lang="en-US" sz="1300" dirty="0" err="1" smtClean="0"/>
              <a:t>i</a:t>
            </a:r>
            <a:r>
              <a:rPr lang="en-US" sz="1300" dirty="0" smtClean="0"/>
              <a:t> </a:t>
            </a:r>
            <a:r>
              <a:rPr lang="en-US" sz="1300" dirty="0" err="1" smtClean="0"/>
              <a:t>svakih</a:t>
            </a:r>
            <a:r>
              <a:rPr lang="en-US" sz="1300" dirty="0" smtClean="0"/>
              <a:t> 5 </a:t>
            </a:r>
            <a:r>
              <a:rPr lang="en-US" sz="1300" dirty="0" err="1" smtClean="0"/>
              <a:t>minuta</a:t>
            </a:r>
            <a:r>
              <a:rPr lang="en-US" sz="1300" dirty="0" smtClean="0"/>
              <a:t> </a:t>
            </a:r>
            <a:r>
              <a:rPr lang="en-US" sz="1300" dirty="0" err="1" smtClean="0"/>
              <a:t>za</a:t>
            </a:r>
            <a:r>
              <a:rPr lang="en-US" sz="1300" dirty="0" smtClean="0"/>
              <a:t> </a:t>
            </a:r>
            <a:r>
              <a:rPr lang="en-US" sz="1300" dirty="0" err="1" smtClean="0"/>
              <a:t>identifikaciju</a:t>
            </a:r>
            <a:r>
              <a:rPr lang="en-US" sz="1300" dirty="0" smtClean="0"/>
              <a:t> </a:t>
            </a:r>
            <a:r>
              <a:rPr lang="en-US" sz="1300" dirty="0" err="1" smtClean="0"/>
              <a:t>gena</a:t>
            </a:r>
            <a:r>
              <a:rPr lang="en-US" sz="1300" dirty="0" smtClean="0"/>
              <a:t> </a:t>
            </a:r>
            <a:r>
              <a:rPr lang="en-US" sz="1300" dirty="0" err="1" smtClean="0"/>
              <a:t>otpornosti</a:t>
            </a:r>
            <a:r>
              <a:rPr lang="sr-Latn-RS" sz="1300" dirty="0" smtClean="0"/>
              <a:t>.</a:t>
            </a:r>
          </a:p>
          <a:p>
            <a:endParaRPr lang="sr-Latn-RS" sz="1300" dirty="0" smtClean="0"/>
          </a:p>
          <a:p>
            <a:r>
              <a:rPr lang="en-US" sz="1300" dirty="0" err="1" smtClean="0"/>
              <a:t>Skalabilnost</a:t>
            </a:r>
            <a:r>
              <a:rPr lang="en-US" sz="1300" dirty="0" smtClean="0"/>
              <a:t> </a:t>
            </a:r>
            <a:r>
              <a:rPr lang="en-US" sz="1300" dirty="0" err="1" smtClean="0"/>
              <a:t>cjevovoda</a:t>
            </a:r>
            <a:r>
              <a:rPr lang="en-US" sz="1300" dirty="0" smtClean="0"/>
              <a:t> je </a:t>
            </a:r>
            <a:r>
              <a:rPr lang="en-US" sz="1300" dirty="0" err="1" smtClean="0"/>
              <a:t>ispitana</a:t>
            </a:r>
            <a:r>
              <a:rPr lang="en-US" sz="1300" dirty="0" smtClean="0"/>
              <a:t> </a:t>
            </a:r>
            <a:r>
              <a:rPr lang="en-US" sz="1300" dirty="0" err="1" smtClean="0"/>
              <a:t>za</a:t>
            </a:r>
            <a:r>
              <a:rPr lang="en-US" sz="1300" dirty="0" smtClean="0"/>
              <a:t> </a:t>
            </a:r>
            <a:r>
              <a:rPr lang="en-US" sz="1300" dirty="0" err="1" smtClean="0"/>
              <a:t>veću</a:t>
            </a:r>
            <a:r>
              <a:rPr lang="en-US" sz="1300" dirty="0" smtClean="0"/>
              <a:t> </a:t>
            </a:r>
            <a:r>
              <a:rPr lang="en-US" sz="1300" dirty="0" err="1" smtClean="0"/>
              <a:t>propusnost</a:t>
            </a:r>
            <a:r>
              <a:rPr lang="en-US" sz="1300" dirty="0" smtClean="0"/>
              <a:t> </a:t>
            </a:r>
            <a:r>
              <a:rPr lang="en-US" sz="1300" dirty="0" err="1" smtClean="0"/>
              <a:t>pokretanjem</a:t>
            </a:r>
            <a:r>
              <a:rPr lang="en-US" sz="1300" dirty="0" smtClean="0"/>
              <a:t> </a:t>
            </a:r>
            <a:r>
              <a:rPr lang="en-US" sz="1300" dirty="0" err="1" smtClean="0"/>
              <a:t>cjevovoda</a:t>
            </a:r>
            <a:r>
              <a:rPr lang="en-US" sz="1300" dirty="0" smtClean="0"/>
              <a:t> </a:t>
            </a:r>
            <a:r>
              <a:rPr lang="en-US" sz="1300" dirty="0" err="1" smtClean="0"/>
              <a:t>na</a:t>
            </a:r>
            <a:r>
              <a:rPr lang="en-US" sz="1300" dirty="0" smtClean="0"/>
              <a:t> </a:t>
            </a:r>
            <a:r>
              <a:rPr lang="en-US" sz="1300" dirty="0" err="1" smtClean="0"/>
              <a:t>jednom</a:t>
            </a:r>
            <a:r>
              <a:rPr lang="en-US" sz="1300" dirty="0" smtClean="0"/>
              <a:t> </a:t>
            </a:r>
            <a:r>
              <a:rPr lang="en-US" sz="1300" dirty="0" err="1" smtClean="0"/>
              <a:t>računaru</a:t>
            </a:r>
            <a:r>
              <a:rPr lang="en-US" sz="1300" dirty="0" smtClean="0"/>
              <a:t> </a:t>
            </a:r>
            <a:r>
              <a:rPr lang="en-US" sz="1300" dirty="0" err="1" smtClean="0"/>
              <a:t>sa</a:t>
            </a:r>
            <a:r>
              <a:rPr lang="en-US" sz="1300" dirty="0" smtClean="0"/>
              <a:t> 16 </a:t>
            </a:r>
            <a:r>
              <a:rPr lang="en-US" sz="1300" dirty="0" err="1" smtClean="0"/>
              <a:t>procesora</a:t>
            </a:r>
            <a:r>
              <a:rPr lang="en-US" sz="1300" dirty="0" smtClean="0"/>
              <a:t> </a:t>
            </a:r>
            <a:r>
              <a:rPr lang="en-US" sz="1300" dirty="0" err="1" smtClean="0"/>
              <a:t>i</a:t>
            </a:r>
            <a:r>
              <a:rPr lang="en-US" sz="1300" dirty="0" smtClean="0"/>
              <a:t> </a:t>
            </a:r>
            <a:r>
              <a:rPr lang="en-US" sz="1300" dirty="0" err="1" smtClean="0"/>
              <a:t>strujanjem</a:t>
            </a:r>
            <a:r>
              <a:rPr lang="en-US" sz="1300" dirty="0" smtClean="0"/>
              <a:t> </a:t>
            </a:r>
            <a:r>
              <a:rPr lang="en-US" sz="1300" dirty="0" err="1" smtClean="0"/>
              <a:t>svih</a:t>
            </a:r>
            <a:r>
              <a:rPr lang="en-US" sz="1300" dirty="0" smtClean="0"/>
              <a:t> </a:t>
            </a:r>
            <a:r>
              <a:rPr lang="en-US" sz="1300" dirty="0" err="1" smtClean="0"/>
              <a:t>čitanja</a:t>
            </a:r>
            <a:r>
              <a:rPr lang="en-US" sz="1300" dirty="0" smtClean="0"/>
              <a:t> </a:t>
            </a:r>
            <a:r>
              <a:rPr lang="en-US" sz="1300" dirty="0" err="1" smtClean="0"/>
              <a:t>sekvenci</a:t>
            </a:r>
            <a:r>
              <a:rPr lang="en-US" sz="1300" dirty="0" smtClean="0"/>
              <a:t> </a:t>
            </a:r>
            <a:r>
              <a:rPr lang="en-US" sz="1300" dirty="0" err="1" smtClean="0"/>
              <a:t>iz</a:t>
            </a:r>
            <a:r>
              <a:rPr lang="en-US" sz="1300" dirty="0" smtClean="0"/>
              <a:t> </a:t>
            </a:r>
            <a:r>
              <a:rPr lang="en-US" sz="1300" dirty="0" err="1" smtClean="0"/>
              <a:t>ciklus</a:t>
            </a:r>
            <a:r>
              <a:rPr lang="en-US" sz="1300" dirty="0" smtClean="0"/>
              <a:t> </a:t>
            </a:r>
            <a:r>
              <a:rPr lang="en-US" sz="1300" dirty="0" err="1" smtClean="0"/>
              <a:t>najvećeg</a:t>
            </a:r>
            <a:r>
              <a:rPr lang="en-US" sz="1300" dirty="0" smtClean="0"/>
              <a:t> </a:t>
            </a:r>
            <a:r>
              <a:rPr lang="en-US" sz="1300" dirty="0" err="1" smtClean="0"/>
              <a:t>prinosa</a:t>
            </a:r>
            <a:r>
              <a:rPr lang="en-US" sz="1300" dirty="0" smtClean="0"/>
              <a:t> ( 185Mb </a:t>
            </a:r>
            <a:r>
              <a:rPr lang="en-US" sz="1300" dirty="0" err="1" smtClean="0"/>
              <a:t>iz</a:t>
            </a:r>
            <a:r>
              <a:rPr lang="en-US" sz="1300" dirty="0" smtClean="0"/>
              <a:t> </a:t>
            </a:r>
            <a:r>
              <a:rPr lang="en-US" sz="1300" dirty="0" err="1" smtClean="0"/>
              <a:t>uzorka</a:t>
            </a:r>
            <a:r>
              <a:rPr lang="en-US" sz="1300" dirty="0" smtClean="0"/>
              <a:t> </a:t>
            </a:r>
            <a:r>
              <a:rPr lang="en-US" sz="1300" dirty="0" err="1" smtClean="0"/>
              <a:t>K.pneumoniae</a:t>
            </a:r>
            <a:r>
              <a:rPr lang="en-US" sz="1300" dirty="0" smtClean="0"/>
              <a:t> ATCC BAA-2146) </a:t>
            </a:r>
            <a:r>
              <a:rPr lang="en-US" sz="1300" dirty="0" err="1" smtClean="0"/>
              <a:t>kroz</a:t>
            </a:r>
            <a:r>
              <a:rPr lang="en-US" sz="1300" dirty="0" smtClean="0"/>
              <a:t> </a:t>
            </a:r>
            <a:r>
              <a:rPr lang="en-US" sz="1300" dirty="0" err="1" smtClean="0"/>
              <a:t>cjevovod</a:t>
            </a:r>
            <a:r>
              <a:rPr lang="en-US" sz="1300" dirty="0" smtClean="0"/>
              <a:t> 120 </a:t>
            </a:r>
            <a:r>
              <a:rPr lang="en-US" sz="1300" dirty="0" err="1" smtClean="0"/>
              <a:t>puta</a:t>
            </a:r>
            <a:r>
              <a:rPr lang="en-US" sz="1300" dirty="0" smtClean="0"/>
              <a:t> </a:t>
            </a:r>
            <a:r>
              <a:rPr lang="en-US" sz="1300" dirty="0" err="1" smtClean="0"/>
              <a:t>većom</a:t>
            </a:r>
            <a:r>
              <a:rPr lang="en-US" sz="1300" dirty="0" smtClean="0"/>
              <a:t> </a:t>
            </a:r>
            <a:r>
              <a:rPr lang="en-US" sz="1300" dirty="0" err="1" smtClean="0"/>
              <a:t>brzinom</a:t>
            </a:r>
            <a:r>
              <a:rPr lang="en-US" sz="1300" dirty="0" smtClean="0"/>
              <a:t> </a:t>
            </a:r>
            <a:r>
              <a:rPr lang="en-US" sz="1300" dirty="0" err="1" smtClean="0"/>
              <a:t>od</a:t>
            </a:r>
            <a:r>
              <a:rPr lang="en-US" sz="1300" dirty="0" smtClean="0"/>
              <a:t> one </a:t>
            </a:r>
            <a:r>
              <a:rPr lang="en-US" sz="1300" dirty="0" err="1" smtClean="0"/>
              <a:t>koja</a:t>
            </a:r>
            <a:r>
              <a:rPr lang="en-US" sz="1300" dirty="0" smtClean="0"/>
              <a:t> je </a:t>
            </a:r>
            <a:r>
              <a:rPr lang="en-US" sz="1300" dirty="0" err="1" smtClean="0"/>
              <a:t>generisana</a:t>
            </a:r>
            <a:r>
              <a:rPr lang="en-US" sz="1300" dirty="0" smtClean="0"/>
              <a:t>. Na </a:t>
            </a:r>
            <a:r>
              <a:rPr lang="en-US" sz="1300" dirty="0" err="1" smtClean="0"/>
              <a:t>primjer</a:t>
            </a:r>
            <a:r>
              <a:rPr lang="en-US" sz="1300" dirty="0" smtClean="0"/>
              <a:t>, </a:t>
            </a:r>
            <a:r>
              <a:rPr lang="en-US" sz="1300" dirty="0" err="1" smtClean="0"/>
              <a:t>podaci</a:t>
            </a:r>
            <a:r>
              <a:rPr lang="en-US" sz="1300" dirty="0" smtClean="0"/>
              <a:t> </a:t>
            </a:r>
            <a:r>
              <a:rPr lang="en-US" sz="1300" dirty="0" err="1" smtClean="0"/>
              <a:t>koji</a:t>
            </a:r>
            <a:r>
              <a:rPr lang="en-US" sz="1300" dirty="0" smtClean="0"/>
              <a:t> </a:t>
            </a:r>
            <a:r>
              <a:rPr lang="en-US" sz="1300" dirty="0" err="1" smtClean="0"/>
              <a:t>su</a:t>
            </a:r>
            <a:r>
              <a:rPr lang="en-US" sz="1300" dirty="0" smtClean="0"/>
              <a:t> </a:t>
            </a:r>
            <a:r>
              <a:rPr lang="en-US" sz="1300" dirty="0" err="1" smtClean="0"/>
              <a:t>sekvencionisani</a:t>
            </a:r>
            <a:r>
              <a:rPr lang="en-US" sz="1300" dirty="0" smtClean="0"/>
              <a:t> u 2 minute </a:t>
            </a:r>
            <a:r>
              <a:rPr lang="en-US" sz="1300" dirty="0" err="1" smtClean="0"/>
              <a:t>prenošeni</a:t>
            </a:r>
            <a:r>
              <a:rPr lang="en-US" sz="1300" dirty="0" smtClean="0"/>
              <a:t> </a:t>
            </a:r>
            <a:r>
              <a:rPr lang="en-US" sz="1300" dirty="0" err="1" smtClean="0"/>
              <a:t>su</a:t>
            </a:r>
            <a:r>
              <a:rPr lang="en-US" sz="1300" dirty="0" smtClean="0"/>
              <a:t> </a:t>
            </a:r>
            <a:r>
              <a:rPr lang="en-US" sz="1300" dirty="0" err="1" smtClean="0"/>
              <a:t>unutar</a:t>
            </a:r>
            <a:r>
              <a:rPr lang="en-US" sz="1300" dirty="0" smtClean="0"/>
              <a:t> 1 </a:t>
            </a:r>
            <a:r>
              <a:rPr lang="en-US" sz="1300" dirty="0" err="1" smtClean="0"/>
              <a:t>sekunde</a:t>
            </a:r>
            <a:r>
              <a:rPr lang="en-US" sz="1300" dirty="0" smtClean="0"/>
              <a:t>.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7" name="Google Shape;649;p55"/>
          <p:cNvPicPr preferRelativeResize="0"/>
          <p:nvPr/>
        </p:nvPicPr>
        <p:blipFill rotWithShape="1">
          <a:blip r:embed="rId2">
            <a:alphaModFix/>
          </a:blip>
          <a:srcRect b="2037"/>
          <a:stretch/>
        </p:blipFill>
        <p:spPr>
          <a:xfrm>
            <a:off x="7193413" y="2412099"/>
            <a:ext cx="1627224" cy="22499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763376" y="233756"/>
            <a:ext cx="4668022" cy="692219"/>
          </a:xfrm>
        </p:spPr>
        <p:txBody>
          <a:bodyPr/>
          <a:lstStyle/>
          <a:p>
            <a:r>
              <a:rPr lang="sr-Latn-RS" dirty="0" smtClean="0"/>
              <a:t>Otkrivanje vrsta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715249" y="1122744"/>
            <a:ext cx="6469322" cy="3055717"/>
          </a:xfrm>
        </p:spPr>
        <p:txBody>
          <a:bodyPr anchor="t"/>
          <a:lstStyle/>
          <a:p>
            <a:r>
              <a:rPr lang="en-US" sz="1600" dirty="0" err="1" smtClean="0"/>
              <a:t>Rezultati</a:t>
            </a:r>
            <a:r>
              <a:rPr lang="en-US" sz="1600" dirty="0" smtClean="0"/>
              <a:t> </a:t>
            </a:r>
            <a:r>
              <a:rPr lang="en-US" sz="1600" dirty="0" err="1" smtClean="0"/>
              <a:t>analize</a:t>
            </a:r>
            <a:r>
              <a:rPr lang="en-US" sz="1600" dirty="0" smtClean="0"/>
              <a:t> </a:t>
            </a:r>
            <a:r>
              <a:rPr lang="en-US" sz="1600" dirty="0" err="1" smtClean="0"/>
              <a:t>su</a:t>
            </a:r>
            <a:r>
              <a:rPr lang="en-US" sz="1600" dirty="0" smtClean="0"/>
              <a:t> </a:t>
            </a:r>
            <a:r>
              <a:rPr lang="en-US" sz="1600" dirty="0" err="1" smtClean="0"/>
              <a:t>generisani</a:t>
            </a:r>
            <a:r>
              <a:rPr lang="en-US" sz="1600" dirty="0" smtClean="0"/>
              <a:t> </a:t>
            </a:r>
            <a:r>
              <a:rPr lang="en-US" sz="1600" dirty="0" err="1" smtClean="0"/>
              <a:t>na</a:t>
            </a:r>
            <a:r>
              <a:rPr lang="en-US" sz="1600" dirty="0" smtClean="0"/>
              <a:t> </a:t>
            </a:r>
            <a:r>
              <a:rPr lang="en-US" sz="1600" dirty="0" err="1" smtClean="0"/>
              <a:t>svakih</a:t>
            </a:r>
            <a:r>
              <a:rPr lang="en-US" sz="1600" dirty="0" smtClean="0"/>
              <a:t> 5 </a:t>
            </a:r>
            <a:r>
              <a:rPr lang="en-US" sz="1600" dirty="0" err="1" smtClean="0"/>
              <a:t>sekundi</a:t>
            </a:r>
            <a:r>
              <a:rPr lang="en-US" sz="1600" dirty="0" smtClean="0"/>
              <a:t> </a:t>
            </a:r>
            <a:r>
              <a:rPr lang="en-US" sz="1600" dirty="0" err="1" smtClean="0"/>
              <a:t>za</a:t>
            </a:r>
            <a:r>
              <a:rPr lang="en-US" sz="1600" dirty="0" smtClean="0"/>
              <a:t> </a:t>
            </a:r>
            <a:r>
              <a:rPr lang="en-US" sz="1600" dirty="0" err="1" smtClean="0"/>
              <a:t>tipizaciju</a:t>
            </a:r>
            <a:r>
              <a:rPr lang="en-US" sz="1600" dirty="0" smtClean="0"/>
              <a:t> </a:t>
            </a:r>
            <a:r>
              <a:rPr lang="en-US" sz="1600" dirty="0" err="1" smtClean="0"/>
              <a:t>i</a:t>
            </a:r>
            <a:r>
              <a:rPr lang="en-US" sz="1600" dirty="0" smtClean="0"/>
              <a:t> </a:t>
            </a:r>
            <a:r>
              <a:rPr lang="en-US" sz="1600" dirty="0" err="1" smtClean="0"/>
              <a:t>svake</a:t>
            </a:r>
            <a:r>
              <a:rPr lang="en-US" sz="1600" dirty="0" smtClean="0"/>
              <a:t> minute </a:t>
            </a:r>
            <a:r>
              <a:rPr lang="en-US" sz="1600" dirty="0" err="1" smtClean="0"/>
              <a:t>za</a:t>
            </a:r>
            <a:r>
              <a:rPr lang="en-US" sz="1600" dirty="0" smtClean="0"/>
              <a:t> </a:t>
            </a:r>
            <a:r>
              <a:rPr lang="en-US" sz="1600" dirty="0" err="1" smtClean="0"/>
              <a:t>analizu</a:t>
            </a:r>
            <a:r>
              <a:rPr lang="en-US" sz="1600" dirty="0" smtClean="0"/>
              <a:t> </a:t>
            </a:r>
            <a:r>
              <a:rPr lang="en-US" sz="1600" dirty="0" err="1" smtClean="0"/>
              <a:t>genske</a:t>
            </a:r>
            <a:r>
              <a:rPr lang="en-US" sz="1600" dirty="0" smtClean="0"/>
              <a:t> </a:t>
            </a:r>
            <a:r>
              <a:rPr lang="en-US" sz="1600" dirty="0" err="1" smtClean="0"/>
              <a:t>otpornosti</a:t>
            </a:r>
            <a:endParaRPr lang="sr-Latn-RS" sz="1600" dirty="0" smtClean="0"/>
          </a:p>
          <a:p>
            <a:endParaRPr lang="sr-Latn-RS" sz="1600" dirty="0" smtClean="0"/>
          </a:p>
          <a:p>
            <a:r>
              <a:rPr lang="en-US" sz="1600" dirty="0" smtClean="0"/>
              <a:t>Sa </a:t>
            </a:r>
            <a:r>
              <a:rPr lang="en-US" sz="1600" dirty="0" err="1" smtClean="0"/>
              <a:t>ovom</a:t>
            </a:r>
            <a:r>
              <a:rPr lang="en-US" sz="1600" dirty="0" smtClean="0"/>
              <a:t> </a:t>
            </a:r>
            <a:r>
              <a:rPr lang="en-US" sz="1600" dirty="0" err="1" smtClean="0"/>
              <a:t>hipotetskom</a:t>
            </a:r>
            <a:r>
              <a:rPr lang="en-US" sz="1600" dirty="0" smtClean="0"/>
              <a:t> </a:t>
            </a:r>
            <a:r>
              <a:rPr lang="en-US" sz="1600" dirty="0" err="1" smtClean="0"/>
              <a:t>propusnošću</a:t>
            </a:r>
            <a:r>
              <a:rPr lang="en-US" sz="1600" dirty="0" smtClean="0"/>
              <a:t>, </a:t>
            </a:r>
            <a:r>
              <a:rPr lang="en-US" sz="1600" dirty="0" err="1" smtClean="0"/>
              <a:t>cjevovod</a:t>
            </a:r>
            <a:r>
              <a:rPr lang="en-US" sz="1600" dirty="0" smtClean="0"/>
              <a:t> je </a:t>
            </a:r>
            <a:r>
              <a:rPr lang="en-US" sz="1600" dirty="0" err="1" smtClean="0"/>
              <a:t>ispravno</a:t>
            </a:r>
            <a:r>
              <a:rPr lang="en-US" sz="1600" dirty="0" smtClean="0"/>
              <a:t> </a:t>
            </a:r>
            <a:r>
              <a:rPr lang="en-US" sz="1600" dirty="0" err="1" smtClean="0"/>
              <a:t>identifikovao</a:t>
            </a:r>
            <a:r>
              <a:rPr lang="en-US" sz="1600" dirty="0" smtClean="0"/>
              <a:t> </a:t>
            </a:r>
            <a:r>
              <a:rPr lang="en-US" sz="1600" dirty="0" err="1" smtClean="0"/>
              <a:t>vrstu</a:t>
            </a:r>
            <a:r>
              <a:rPr lang="en-US" sz="1600" dirty="0" smtClean="0"/>
              <a:t> </a:t>
            </a:r>
            <a:r>
              <a:rPr lang="en-US" sz="1600" dirty="0" err="1" smtClean="0"/>
              <a:t>i</a:t>
            </a:r>
            <a:r>
              <a:rPr lang="en-US" sz="1600" dirty="0" smtClean="0"/>
              <a:t> </a:t>
            </a:r>
            <a:r>
              <a:rPr lang="en-US" sz="1600" dirty="0" err="1" smtClean="0"/>
              <a:t>soj</a:t>
            </a:r>
            <a:r>
              <a:rPr lang="en-US" sz="1600" dirty="0" smtClean="0"/>
              <a:t> </a:t>
            </a:r>
            <a:r>
              <a:rPr lang="en-US" sz="1600" dirty="0" err="1" smtClean="0"/>
              <a:t>uzorka</a:t>
            </a:r>
            <a:r>
              <a:rPr lang="en-US" sz="1600" dirty="0" smtClean="0"/>
              <a:t> u </a:t>
            </a:r>
            <a:r>
              <a:rPr lang="en-US" sz="1600" dirty="0" err="1" smtClean="0"/>
              <a:t>manje</a:t>
            </a:r>
            <a:r>
              <a:rPr lang="en-US" sz="1600" dirty="0" smtClean="0"/>
              <a:t> </a:t>
            </a:r>
            <a:r>
              <a:rPr lang="en-US" sz="1600" dirty="0" err="1" smtClean="0"/>
              <a:t>od</a:t>
            </a:r>
            <a:r>
              <a:rPr lang="en-US" sz="1600" dirty="0" smtClean="0"/>
              <a:t> 20 </a:t>
            </a:r>
            <a:r>
              <a:rPr lang="en-US" sz="1600" dirty="0" err="1" smtClean="0"/>
              <a:t>sekundi</a:t>
            </a:r>
            <a:r>
              <a:rPr lang="en-US" sz="1600" dirty="0" smtClean="0"/>
              <a:t>.</a:t>
            </a:r>
            <a:endParaRPr lang="sr-Latn-RS" sz="1600" dirty="0" smtClean="0"/>
          </a:p>
          <a:p>
            <a:endParaRPr lang="sr-Latn-RS" sz="1600" dirty="0" smtClean="0"/>
          </a:p>
          <a:p>
            <a:r>
              <a:rPr lang="en-US" sz="1600" dirty="0" err="1" smtClean="0"/>
              <a:t>Cjevovod</a:t>
            </a:r>
            <a:r>
              <a:rPr lang="en-US" sz="1600" dirty="0" smtClean="0"/>
              <a:t> je </a:t>
            </a:r>
            <a:r>
              <a:rPr lang="en-US" sz="1600" dirty="0" err="1" smtClean="0"/>
              <a:t>zatim</a:t>
            </a:r>
            <a:r>
              <a:rPr lang="en-US" sz="1600" dirty="0" smtClean="0"/>
              <a:t> </a:t>
            </a:r>
            <a:r>
              <a:rPr lang="en-US" sz="1600" dirty="0" err="1" smtClean="0"/>
              <a:t>prijavio</a:t>
            </a:r>
            <a:r>
              <a:rPr lang="en-US" sz="1600" dirty="0" smtClean="0"/>
              <a:t> </a:t>
            </a:r>
            <a:r>
              <a:rPr lang="en-US" sz="1600" dirty="0" err="1" smtClean="0"/>
              <a:t>sve</a:t>
            </a:r>
            <a:r>
              <a:rPr lang="en-US" sz="1600" dirty="0" smtClean="0"/>
              <a:t> gene </a:t>
            </a:r>
            <a:r>
              <a:rPr lang="en-US" sz="1600" dirty="0" err="1" smtClean="0"/>
              <a:t>otpornosti</a:t>
            </a:r>
            <a:r>
              <a:rPr lang="en-US" sz="1600" dirty="0" smtClean="0"/>
              <a:t> u 5 </a:t>
            </a:r>
            <a:r>
              <a:rPr lang="en-US" sz="1600" dirty="0" err="1" smtClean="0"/>
              <a:t>minuta</a:t>
            </a:r>
            <a:r>
              <a:rPr lang="en-US" sz="1600" dirty="0" smtClean="0"/>
              <a:t>, </a:t>
            </a:r>
            <a:r>
              <a:rPr lang="en-US" sz="1600" dirty="0" err="1" smtClean="0"/>
              <a:t>što</a:t>
            </a:r>
            <a:r>
              <a:rPr lang="en-US" sz="1600" dirty="0" smtClean="0"/>
              <a:t> je </a:t>
            </a:r>
            <a:r>
              <a:rPr lang="en-US" sz="1600" dirty="0" err="1" smtClean="0"/>
              <a:t>odgovaralo</a:t>
            </a:r>
            <a:r>
              <a:rPr lang="en-US" sz="1600" dirty="0" smtClean="0"/>
              <a:t> </a:t>
            </a:r>
            <a:r>
              <a:rPr lang="en-US" sz="1600" dirty="0" err="1" smtClean="0"/>
              <a:t>podacima</a:t>
            </a:r>
            <a:r>
              <a:rPr lang="en-US" sz="1600" dirty="0" smtClean="0"/>
              <a:t> </a:t>
            </a:r>
            <a:r>
              <a:rPr lang="en-US" sz="1600" dirty="0" err="1" smtClean="0"/>
              <a:t>generisanim</a:t>
            </a:r>
            <a:r>
              <a:rPr lang="en-US" sz="1600" dirty="0" smtClean="0"/>
              <a:t> u </a:t>
            </a:r>
            <a:r>
              <a:rPr lang="en-US" sz="1600" dirty="0" err="1" smtClean="0"/>
              <a:t>prvih</a:t>
            </a:r>
            <a:r>
              <a:rPr lang="en-US" sz="1600" dirty="0" smtClean="0"/>
              <a:t> 10 sati </a:t>
            </a:r>
            <a:r>
              <a:rPr lang="en-US" sz="1600" dirty="0" err="1" smtClean="0"/>
              <a:t>stvarnog</a:t>
            </a:r>
            <a:r>
              <a:rPr lang="en-US" sz="1600" dirty="0" smtClean="0"/>
              <a:t> </a:t>
            </a:r>
            <a:r>
              <a:rPr lang="en-US" sz="1600" dirty="0" err="1" smtClean="0"/>
              <a:t>sekvenciranja</a:t>
            </a:r>
            <a:r>
              <a:rPr lang="sr-Latn-RS" sz="1600" dirty="0" smtClean="0"/>
              <a:t>.</a:t>
            </a:r>
            <a:endParaRPr lang="en-US" sz="1600" dirty="0" smtClean="0"/>
          </a:p>
          <a:p>
            <a:endParaRPr lang="en-US" dirty="0"/>
          </a:p>
        </p:txBody>
      </p:sp>
      <p:pic>
        <p:nvPicPr>
          <p:cNvPr id="7" name="Google Shape;649;p55"/>
          <p:cNvPicPr preferRelativeResize="0"/>
          <p:nvPr/>
        </p:nvPicPr>
        <p:blipFill rotWithShape="1">
          <a:blip r:embed="rId2">
            <a:alphaModFix/>
          </a:blip>
          <a:srcRect b="2037"/>
          <a:stretch/>
        </p:blipFill>
        <p:spPr>
          <a:xfrm>
            <a:off x="7193413" y="2412099"/>
            <a:ext cx="1627224" cy="22499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653372" y="2275687"/>
            <a:ext cx="4482393" cy="1471290"/>
          </a:xfrm>
        </p:spPr>
        <p:txBody>
          <a:bodyPr/>
          <a:lstStyle/>
          <a:p>
            <a:r>
              <a:rPr lang="en-US" sz="3600" b="1" dirty="0" err="1" smtClean="0"/>
              <a:t>Analiza</a:t>
            </a:r>
            <a:r>
              <a:rPr lang="en-US" sz="3600" b="1" dirty="0" smtClean="0"/>
              <a:t> </a:t>
            </a:r>
            <a:r>
              <a:rPr lang="en-US" sz="3600" b="1" dirty="0" err="1" smtClean="0"/>
              <a:t>kliničkog</a:t>
            </a:r>
            <a:r>
              <a:rPr lang="en-US" sz="3600" b="1" dirty="0" smtClean="0"/>
              <a:t> </a:t>
            </a:r>
            <a:r>
              <a:rPr lang="en-US" sz="3600" b="1" dirty="0" err="1" smtClean="0"/>
              <a:t>izolata</a:t>
            </a:r>
            <a:r>
              <a:rPr lang="en-US" sz="3600" b="1" dirty="0" smtClean="0"/>
              <a:t> u </a:t>
            </a:r>
            <a:r>
              <a:rPr lang="en-US" sz="3600" b="1" dirty="0" err="1" smtClean="0"/>
              <a:t>realnom</a:t>
            </a:r>
            <a:r>
              <a:rPr lang="en-US" sz="3600" b="1" dirty="0" smtClean="0"/>
              <a:t> </a:t>
            </a:r>
            <a:r>
              <a:rPr lang="en-US" sz="3600" b="1" dirty="0" err="1" smtClean="0"/>
              <a:t>vremenu</a:t>
            </a:r>
            <a:endParaRPr lang="en-US" sz="3600" b="1" dirty="0"/>
          </a:p>
        </p:txBody>
      </p:sp>
      <p:sp>
        <p:nvSpPr>
          <p:cNvPr id="9" name="Title 8"/>
          <p:cNvSpPr>
            <a:spLocks noGrp="1"/>
          </p:cNvSpPr>
          <p:nvPr>
            <p:ph type="title" idx="2"/>
          </p:nvPr>
        </p:nvSpPr>
        <p:spPr>
          <a:xfrm>
            <a:off x="2347021" y="1125636"/>
            <a:ext cx="961200" cy="960900"/>
          </a:xfrm>
        </p:spPr>
        <p:txBody>
          <a:bodyPr/>
          <a:lstStyle/>
          <a:p>
            <a:r>
              <a:rPr lang="sr-Latn-RS" sz="2800" dirty="0" smtClean="0"/>
              <a:t>2.10</a:t>
            </a:r>
            <a:endParaRPr lang="en-US" sz="2800" dirty="0"/>
          </a:p>
        </p:txBody>
      </p:sp>
      <p:pic>
        <p:nvPicPr>
          <p:cNvPr id="10" name="Google Shape;1364;p7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5957865" y="2390188"/>
            <a:ext cx="1529126" cy="201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365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5367849" y="3887688"/>
            <a:ext cx="465000" cy="51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366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7612033" y="3768112"/>
            <a:ext cx="635875" cy="63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67;p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12688" y="2035475"/>
            <a:ext cx="379100" cy="39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368;p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49100" y="2977750"/>
            <a:ext cx="537686" cy="56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369;p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24388" y="3118412"/>
            <a:ext cx="211125" cy="22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371;p7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47900" y="2622163"/>
            <a:ext cx="54300" cy="5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715249" y="178755"/>
            <a:ext cx="6792455" cy="1024403"/>
          </a:xfrm>
        </p:spPr>
        <p:txBody>
          <a:bodyPr/>
          <a:lstStyle/>
          <a:p>
            <a:pPr algn="ctr"/>
            <a:r>
              <a:rPr lang="en-US" sz="2800" dirty="0" err="1" smtClean="0"/>
              <a:t>Analiza</a:t>
            </a:r>
            <a:r>
              <a:rPr lang="en-US" sz="2800" dirty="0" smtClean="0"/>
              <a:t> </a:t>
            </a:r>
            <a:r>
              <a:rPr lang="en-US" sz="2800" dirty="0" err="1" smtClean="0"/>
              <a:t>kliničkog</a:t>
            </a:r>
            <a:r>
              <a:rPr lang="en-US" sz="2800" dirty="0" smtClean="0"/>
              <a:t> </a:t>
            </a:r>
            <a:r>
              <a:rPr lang="en-US" sz="2800" dirty="0" err="1" smtClean="0"/>
              <a:t>izolata</a:t>
            </a:r>
            <a:r>
              <a:rPr lang="en-US" sz="2800" dirty="0" smtClean="0"/>
              <a:t> u </a:t>
            </a:r>
            <a:r>
              <a:rPr lang="en-US" sz="2800" dirty="0" err="1" smtClean="0"/>
              <a:t>realnom</a:t>
            </a:r>
            <a:r>
              <a:rPr lang="en-US" sz="2800" dirty="0" smtClean="0"/>
              <a:t> </a:t>
            </a:r>
            <a:r>
              <a:rPr lang="en-US" sz="2800" dirty="0" err="1" smtClean="0"/>
              <a:t>vremenu</a:t>
            </a:r>
            <a:endParaRPr lang="en-US" sz="2800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>
          <a:xfrm>
            <a:off x="701500" y="1402538"/>
            <a:ext cx="7039962" cy="3231339"/>
          </a:xfrm>
        </p:spPr>
        <p:txBody>
          <a:bodyPr anchor="t"/>
          <a:lstStyle/>
          <a:p>
            <a:r>
              <a:rPr lang="sr-Latn-RS" sz="1200" dirty="0" smtClean="0"/>
              <a:t>A</a:t>
            </a:r>
            <a:r>
              <a:rPr lang="en-US" sz="1200" dirty="0" err="1" smtClean="0"/>
              <a:t>naliziran</a:t>
            </a:r>
            <a:r>
              <a:rPr lang="en-US" sz="1200" dirty="0" smtClean="0"/>
              <a:t> je </a:t>
            </a:r>
            <a:r>
              <a:rPr lang="en-US" sz="1200" dirty="0" err="1" smtClean="0"/>
              <a:t>klinički</a:t>
            </a:r>
            <a:r>
              <a:rPr lang="en-US" sz="1200" dirty="0" smtClean="0"/>
              <a:t> </a:t>
            </a:r>
            <a:r>
              <a:rPr lang="en-US" sz="1200" dirty="0" err="1" smtClean="0"/>
              <a:t>izolat</a:t>
            </a:r>
            <a:r>
              <a:rPr lang="en-US" sz="1200" dirty="0" smtClean="0"/>
              <a:t> K. Pneumonia</a:t>
            </a:r>
            <a:r>
              <a:rPr lang="sr-Latn-RS" sz="1200" dirty="0" smtClean="0"/>
              <a:t>.</a:t>
            </a:r>
          </a:p>
          <a:p>
            <a:endParaRPr lang="sr-Latn-RS" sz="1200" dirty="0" smtClean="0"/>
          </a:p>
          <a:p>
            <a:r>
              <a:rPr lang="en-US" sz="1200" dirty="0" err="1" smtClean="0"/>
              <a:t>Uzorak</a:t>
            </a:r>
            <a:r>
              <a:rPr lang="en-US" sz="1200" dirty="0" smtClean="0"/>
              <a:t> je </a:t>
            </a:r>
            <a:r>
              <a:rPr lang="en-US" sz="1200" dirty="0" err="1" smtClean="0"/>
              <a:t>sekvenciran</a:t>
            </a:r>
            <a:r>
              <a:rPr lang="en-US" sz="1200" dirty="0" smtClean="0"/>
              <a:t> </a:t>
            </a:r>
            <a:r>
              <a:rPr lang="en-US" sz="1200" dirty="0" err="1" smtClean="0"/>
              <a:t>na</a:t>
            </a:r>
            <a:r>
              <a:rPr lang="en-US" sz="1200" dirty="0" smtClean="0"/>
              <a:t> </a:t>
            </a:r>
            <a:r>
              <a:rPr lang="en-US" sz="1200" dirty="0" err="1" smtClean="0"/>
              <a:t>MinION</a:t>
            </a:r>
            <a:r>
              <a:rPr lang="en-US" sz="1200" dirty="0" smtClean="0"/>
              <a:t>-u </a:t>
            </a:r>
            <a:r>
              <a:rPr lang="en-US" sz="1200" dirty="0" err="1" smtClean="0"/>
              <a:t>i</a:t>
            </a:r>
            <a:r>
              <a:rPr lang="en-US" sz="1200" dirty="0" smtClean="0"/>
              <a:t> </a:t>
            </a:r>
            <a:r>
              <a:rPr lang="en-US" sz="1200" dirty="0" err="1" smtClean="0"/>
              <a:t>pokrenuta</a:t>
            </a:r>
            <a:r>
              <a:rPr lang="en-US" sz="1200" dirty="0" smtClean="0"/>
              <a:t> je </a:t>
            </a:r>
            <a:r>
              <a:rPr lang="en-US" sz="1200" dirty="0" err="1" smtClean="0"/>
              <a:t>usluga</a:t>
            </a:r>
            <a:r>
              <a:rPr lang="en-US" sz="1200" dirty="0" smtClean="0"/>
              <a:t> </a:t>
            </a:r>
            <a:r>
              <a:rPr lang="en-US" sz="1200" dirty="0" err="1" smtClean="0"/>
              <a:t>Metrichor</a:t>
            </a:r>
            <a:r>
              <a:rPr lang="en-US" sz="1200" dirty="0" smtClean="0"/>
              <a:t> </a:t>
            </a:r>
            <a:r>
              <a:rPr lang="en-US" sz="1200" dirty="0" err="1" smtClean="0"/>
              <a:t>koja</a:t>
            </a:r>
            <a:r>
              <a:rPr lang="en-US" sz="1200" dirty="0" smtClean="0"/>
              <a:t> je </a:t>
            </a:r>
            <a:r>
              <a:rPr lang="en-US" sz="1200" dirty="0" err="1" smtClean="0"/>
              <a:t>izvršila</a:t>
            </a:r>
            <a:r>
              <a:rPr lang="en-US" sz="1200" dirty="0" smtClean="0"/>
              <a:t> </a:t>
            </a:r>
            <a:r>
              <a:rPr lang="en-US" sz="1200" dirty="0" err="1" smtClean="0"/>
              <a:t>osnovno</a:t>
            </a:r>
            <a:r>
              <a:rPr lang="en-US" sz="1200" dirty="0" smtClean="0"/>
              <a:t> </a:t>
            </a:r>
            <a:r>
              <a:rPr lang="en-US" sz="1200" dirty="0" err="1" smtClean="0"/>
              <a:t>pozivanje</a:t>
            </a:r>
            <a:r>
              <a:rPr lang="en-US" sz="1200" dirty="0" smtClean="0"/>
              <a:t> </a:t>
            </a:r>
            <a:r>
              <a:rPr lang="en-US" sz="1200" dirty="0" err="1" smtClean="0"/>
              <a:t>i</a:t>
            </a:r>
            <a:r>
              <a:rPr lang="en-US" sz="1200" dirty="0" smtClean="0"/>
              <a:t> </a:t>
            </a:r>
            <a:r>
              <a:rPr lang="en-US" sz="1200" dirty="0" err="1" smtClean="0"/>
              <a:t>identifikaciju</a:t>
            </a:r>
            <a:r>
              <a:rPr lang="en-US" sz="1200" dirty="0" smtClean="0"/>
              <a:t> </a:t>
            </a:r>
            <a:r>
              <a:rPr lang="en-US" sz="1200" dirty="0" err="1" smtClean="0"/>
              <a:t>uzorka</a:t>
            </a:r>
            <a:r>
              <a:rPr lang="en-US" sz="1200" dirty="0" smtClean="0"/>
              <a:t> </a:t>
            </a:r>
            <a:r>
              <a:rPr lang="en-US" sz="1200" dirty="0" err="1" smtClean="0"/>
              <a:t>tokom</a:t>
            </a:r>
            <a:r>
              <a:rPr lang="en-US" sz="1200" dirty="0" smtClean="0"/>
              <a:t> </a:t>
            </a:r>
            <a:r>
              <a:rPr lang="en-US" sz="1200" dirty="0" err="1" smtClean="0"/>
              <a:t>prva</a:t>
            </a:r>
            <a:r>
              <a:rPr lang="en-US" sz="1200" dirty="0" smtClean="0"/>
              <a:t> 3 </a:t>
            </a:r>
            <a:r>
              <a:rPr lang="en-US" sz="1200" dirty="0" err="1" smtClean="0"/>
              <a:t>sata</a:t>
            </a:r>
            <a:r>
              <a:rPr lang="en-US" sz="1200" dirty="0" smtClean="0"/>
              <a:t> </a:t>
            </a:r>
            <a:r>
              <a:rPr lang="en-US" sz="1200" dirty="0" err="1" smtClean="0"/>
              <a:t>rada</a:t>
            </a:r>
            <a:r>
              <a:rPr lang="en-US" sz="1200" dirty="0" smtClean="0"/>
              <a:t>. </a:t>
            </a:r>
            <a:endParaRPr lang="sr-Latn-RS" sz="1200" dirty="0" smtClean="0"/>
          </a:p>
          <a:p>
            <a:endParaRPr lang="sr-Latn-RS" sz="1200" dirty="0" smtClean="0"/>
          </a:p>
          <a:p>
            <a:r>
              <a:rPr lang="sr-Latn-RS" sz="1200" dirty="0" smtClean="0"/>
              <a:t>Pokrenut je</a:t>
            </a:r>
            <a:r>
              <a:rPr lang="en-US" sz="1200" dirty="0" smtClean="0"/>
              <a:t> </a:t>
            </a:r>
            <a:r>
              <a:rPr lang="en-US" sz="1200" dirty="0" err="1" smtClean="0"/>
              <a:t>cjevovod</a:t>
            </a:r>
            <a:r>
              <a:rPr lang="en-US" sz="1200" dirty="0" smtClean="0"/>
              <a:t> u </a:t>
            </a:r>
            <a:r>
              <a:rPr lang="en-US" sz="1200" dirty="0" err="1" smtClean="0"/>
              <a:t>realnom</a:t>
            </a:r>
            <a:r>
              <a:rPr lang="en-US" sz="1200" dirty="0" smtClean="0"/>
              <a:t> </a:t>
            </a:r>
            <a:r>
              <a:rPr lang="en-US" sz="1200" dirty="0" err="1" smtClean="0"/>
              <a:t>vremenu</a:t>
            </a:r>
            <a:r>
              <a:rPr lang="en-US" sz="1200" dirty="0" smtClean="0"/>
              <a:t> </a:t>
            </a:r>
            <a:r>
              <a:rPr lang="en-US" sz="1200" dirty="0" err="1" smtClean="0"/>
              <a:t>na</a:t>
            </a:r>
            <a:r>
              <a:rPr lang="en-US" sz="1200" dirty="0" smtClean="0"/>
              <a:t> </a:t>
            </a:r>
            <a:r>
              <a:rPr lang="en-US" sz="1200" dirty="0" err="1" smtClean="0"/>
              <a:t>osnovu</a:t>
            </a:r>
            <a:r>
              <a:rPr lang="en-US" sz="1200" dirty="0" smtClean="0"/>
              <a:t> </a:t>
            </a:r>
            <a:r>
              <a:rPr lang="en-US" sz="1200" dirty="0" err="1" smtClean="0"/>
              <a:t>podataka</a:t>
            </a:r>
            <a:r>
              <a:rPr lang="en-US" sz="1200" dirty="0" smtClean="0"/>
              <a:t>  </a:t>
            </a:r>
            <a:r>
              <a:rPr lang="en-US" sz="1200" dirty="0" err="1" smtClean="0"/>
              <a:t>vraćenih</a:t>
            </a:r>
            <a:r>
              <a:rPr lang="en-US" sz="1200" dirty="0" smtClean="0"/>
              <a:t> </a:t>
            </a:r>
            <a:r>
              <a:rPr lang="en-US" sz="1200" dirty="0" err="1" smtClean="0"/>
              <a:t>metodom</a:t>
            </a:r>
            <a:r>
              <a:rPr lang="en-US" sz="1200" dirty="0" smtClean="0"/>
              <a:t> </a:t>
            </a:r>
            <a:r>
              <a:rPr lang="en-US" sz="1200" dirty="0" err="1" smtClean="0"/>
              <a:t>Metrichor</a:t>
            </a:r>
            <a:r>
              <a:rPr lang="en-US" sz="1200" dirty="0" smtClean="0"/>
              <a:t>.</a:t>
            </a:r>
            <a:endParaRPr lang="sr-Latn-RS" sz="1200" dirty="0" smtClean="0"/>
          </a:p>
          <a:p>
            <a:endParaRPr lang="sr-Latn-RS" sz="1200" dirty="0" smtClean="0"/>
          </a:p>
          <a:p>
            <a:r>
              <a:rPr lang="en-US" sz="1200" dirty="0" err="1" smtClean="0"/>
              <a:t>Uočeno</a:t>
            </a:r>
            <a:r>
              <a:rPr lang="en-US" sz="1200" dirty="0" smtClean="0"/>
              <a:t> je </a:t>
            </a:r>
            <a:r>
              <a:rPr lang="en-US" sz="1200" dirty="0" err="1" smtClean="0"/>
              <a:t>kašnjenje</a:t>
            </a:r>
            <a:r>
              <a:rPr lang="en-US" sz="1200" dirty="0" smtClean="0"/>
              <a:t> </a:t>
            </a:r>
            <a:r>
              <a:rPr lang="en-US" sz="1200" dirty="0" err="1" smtClean="0"/>
              <a:t>od</a:t>
            </a:r>
            <a:r>
              <a:rPr lang="en-US" sz="1200" dirty="0" smtClean="0"/>
              <a:t> </a:t>
            </a:r>
            <a:r>
              <a:rPr lang="en-US" sz="1200" dirty="0" err="1" smtClean="0"/>
              <a:t>pozivanja</a:t>
            </a:r>
            <a:r>
              <a:rPr lang="en-US" sz="1200" dirty="0" smtClean="0"/>
              <a:t> </a:t>
            </a:r>
            <a:r>
              <a:rPr lang="en-US" sz="1200" dirty="0" err="1" smtClean="0"/>
              <a:t>baze</a:t>
            </a:r>
            <a:r>
              <a:rPr lang="en-US" sz="1200" dirty="0" smtClean="0"/>
              <a:t> </a:t>
            </a:r>
            <a:r>
              <a:rPr lang="en-US" sz="1200" dirty="0" err="1" smtClean="0"/>
              <a:t>podataka</a:t>
            </a:r>
            <a:r>
              <a:rPr lang="en-US" sz="1200" dirty="0" smtClean="0"/>
              <a:t>. </a:t>
            </a:r>
            <a:r>
              <a:rPr lang="en-US" sz="1200" dirty="0" err="1" smtClean="0"/>
              <a:t>Prvo</a:t>
            </a:r>
            <a:r>
              <a:rPr lang="en-US" sz="1200" dirty="0" smtClean="0"/>
              <a:t> </a:t>
            </a:r>
            <a:r>
              <a:rPr lang="en-US" sz="1200" dirty="0" err="1" smtClean="0"/>
              <a:t>očitavanje</a:t>
            </a:r>
            <a:r>
              <a:rPr lang="en-US" sz="1200" dirty="0" smtClean="0"/>
              <a:t> </a:t>
            </a:r>
            <a:r>
              <a:rPr lang="en-US" sz="1200" dirty="0" err="1" smtClean="0"/>
              <a:t>sekvencirano</a:t>
            </a:r>
            <a:r>
              <a:rPr lang="en-US" sz="1200" dirty="0" smtClean="0"/>
              <a:t> je </a:t>
            </a:r>
            <a:r>
              <a:rPr lang="en-US" sz="1200" dirty="0" err="1" smtClean="0"/>
              <a:t>na</a:t>
            </a:r>
            <a:r>
              <a:rPr lang="en-US" sz="1200" dirty="0" smtClean="0"/>
              <a:t> </a:t>
            </a:r>
            <a:r>
              <a:rPr lang="en-US" sz="1200" dirty="0" err="1" smtClean="0"/>
              <a:t>MinION</a:t>
            </a:r>
            <a:r>
              <a:rPr lang="en-US" sz="1200" dirty="0" smtClean="0"/>
              <a:t>-u </a:t>
            </a:r>
            <a:r>
              <a:rPr lang="en-US" sz="1200" dirty="0" err="1" smtClean="0"/>
              <a:t>unutar</a:t>
            </a:r>
            <a:r>
              <a:rPr lang="en-US" sz="1200" dirty="0" smtClean="0"/>
              <a:t> </a:t>
            </a:r>
            <a:r>
              <a:rPr lang="en-US" sz="1200" dirty="0" err="1" smtClean="0"/>
              <a:t>jedne</a:t>
            </a:r>
            <a:r>
              <a:rPr lang="en-US" sz="1200" dirty="0" smtClean="0"/>
              <a:t> minute </a:t>
            </a:r>
            <a:r>
              <a:rPr lang="en-US" sz="1200" dirty="0" err="1" smtClean="0"/>
              <a:t>od</a:t>
            </a:r>
            <a:r>
              <a:rPr lang="en-US" sz="1200" dirty="0" smtClean="0"/>
              <a:t> </a:t>
            </a:r>
            <a:r>
              <a:rPr lang="en-US" sz="1200" dirty="0" err="1" smtClean="0"/>
              <a:t>početka</a:t>
            </a:r>
            <a:r>
              <a:rPr lang="en-US" sz="1200" dirty="0" smtClean="0"/>
              <a:t> </a:t>
            </a:r>
            <a:r>
              <a:rPr lang="en-US" sz="1200" dirty="0" err="1" smtClean="0"/>
              <a:t>izvođenja</a:t>
            </a:r>
            <a:r>
              <a:rPr lang="en-US" sz="1200" dirty="0" smtClean="0"/>
              <a:t>, </a:t>
            </a:r>
            <a:r>
              <a:rPr lang="en-US" sz="1200" dirty="0" err="1" smtClean="0"/>
              <a:t>ali</a:t>
            </a:r>
            <a:r>
              <a:rPr lang="en-US" sz="1200" dirty="0" smtClean="0"/>
              <a:t> </a:t>
            </a:r>
            <a:r>
              <a:rPr lang="en-US" sz="1200" dirty="0" err="1" smtClean="0"/>
              <a:t>su</a:t>
            </a:r>
            <a:r>
              <a:rPr lang="en-US" sz="1200" dirty="0" smtClean="0"/>
              <a:t> </a:t>
            </a:r>
            <a:r>
              <a:rPr lang="en-US" sz="1200" dirty="0" err="1" smtClean="0"/>
              <a:t>bazni</a:t>
            </a:r>
            <a:r>
              <a:rPr lang="en-US" sz="1200" dirty="0" smtClean="0"/>
              <a:t> </a:t>
            </a:r>
            <a:r>
              <a:rPr lang="en-US" sz="1200" dirty="0" err="1" smtClean="0"/>
              <a:t>podaci</a:t>
            </a:r>
            <a:r>
              <a:rPr lang="en-US" sz="1200" dirty="0" smtClean="0"/>
              <a:t> </a:t>
            </a:r>
            <a:r>
              <a:rPr lang="en-US" sz="1200" dirty="0" err="1" smtClean="0"/>
              <a:t>primljeni</a:t>
            </a:r>
            <a:r>
              <a:rPr lang="en-US" sz="1200" dirty="0" smtClean="0"/>
              <a:t> </a:t>
            </a:r>
            <a:r>
              <a:rPr lang="en-US" sz="1200" dirty="0" err="1" smtClean="0"/>
              <a:t>tek</a:t>
            </a:r>
            <a:r>
              <a:rPr lang="en-US" sz="1200" dirty="0" smtClean="0"/>
              <a:t> </a:t>
            </a:r>
            <a:r>
              <a:rPr lang="en-US" sz="1200" dirty="0" err="1" smtClean="0"/>
              <a:t>nakon</a:t>
            </a:r>
            <a:r>
              <a:rPr lang="en-US" sz="1200" dirty="0" smtClean="0"/>
              <a:t> 6 </a:t>
            </a:r>
            <a:r>
              <a:rPr lang="en-US" sz="1200" dirty="0" err="1" smtClean="0"/>
              <a:t>minuta</a:t>
            </a:r>
            <a:r>
              <a:rPr lang="en-US" sz="1200" dirty="0" smtClean="0"/>
              <a:t>. </a:t>
            </a:r>
            <a:endParaRPr lang="sr-Latn-RS" sz="1200" dirty="0" smtClean="0"/>
          </a:p>
          <a:p>
            <a:endParaRPr lang="sr-Latn-RS" sz="1200" dirty="0" smtClean="0"/>
          </a:p>
          <a:p>
            <a:r>
              <a:rPr lang="en-US" sz="1200" dirty="0" err="1" smtClean="0"/>
              <a:t>Kašnjenje</a:t>
            </a:r>
            <a:r>
              <a:rPr lang="en-US" sz="1200" dirty="0" smtClean="0"/>
              <a:t> se </a:t>
            </a:r>
            <a:r>
              <a:rPr lang="en-US" sz="1200" dirty="0" err="1" smtClean="0"/>
              <a:t>povećavalo</a:t>
            </a:r>
            <a:r>
              <a:rPr lang="en-US" sz="1200" dirty="0" smtClean="0"/>
              <a:t> </a:t>
            </a:r>
            <a:r>
              <a:rPr lang="en-US" sz="1200" dirty="0" err="1" smtClean="0"/>
              <a:t>sa</a:t>
            </a:r>
            <a:r>
              <a:rPr lang="en-US" sz="1200" dirty="0" smtClean="0"/>
              <a:t> </a:t>
            </a:r>
            <a:r>
              <a:rPr lang="en-US" sz="1200" dirty="0" err="1" smtClean="0"/>
              <a:t>porastom</a:t>
            </a:r>
            <a:r>
              <a:rPr lang="en-US" sz="1200" dirty="0" smtClean="0"/>
              <a:t> </a:t>
            </a:r>
            <a:r>
              <a:rPr lang="en-US" sz="1200" dirty="0" err="1" smtClean="0"/>
              <a:t>broja</a:t>
            </a:r>
            <a:r>
              <a:rPr lang="en-US" sz="1200" dirty="0" smtClean="0"/>
              <a:t> </a:t>
            </a:r>
            <a:r>
              <a:rPr lang="en-US" sz="1200" dirty="0" err="1" smtClean="0"/>
              <a:t>podataka</a:t>
            </a:r>
            <a:r>
              <a:rPr lang="en-US" sz="1200" dirty="0" smtClean="0"/>
              <a:t>. Pored toga, </a:t>
            </a:r>
            <a:r>
              <a:rPr lang="en-US" sz="1200" dirty="0" err="1" smtClean="0"/>
              <a:t>otkriveno</a:t>
            </a:r>
            <a:r>
              <a:rPr lang="en-US" sz="1200" dirty="0" smtClean="0"/>
              <a:t> je </a:t>
            </a:r>
            <a:r>
              <a:rPr lang="en-US" sz="1200" dirty="0" err="1" smtClean="0"/>
              <a:t>i</a:t>
            </a:r>
            <a:r>
              <a:rPr lang="en-US" sz="1200" dirty="0" smtClean="0"/>
              <a:t> </a:t>
            </a:r>
            <a:r>
              <a:rPr lang="en-US" sz="1200" dirty="0" err="1" smtClean="0"/>
              <a:t>da</a:t>
            </a:r>
            <a:r>
              <a:rPr lang="en-US" sz="1200" dirty="0" smtClean="0"/>
              <a:t> </a:t>
            </a:r>
            <a:r>
              <a:rPr lang="en-US" sz="1200" dirty="0" err="1" smtClean="0"/>
              <a:t>su</a:t>
            </a:r>
            <a:r>
              <a:rPr lang="en-US" sz="1200" dirty="0" smtClean="0"/>
              <a:t> </a:t>
            </a:r>
            <a:r>
              <a:rPr lang="en-US" sz="1200" dirty="0" err="1" smtClean="0"/>
              <a:t>bazni</a:t>
            </a:r>
            <a:r>
              <a:rPr lang="en-US" sz="1200" dirty="0" smtClean="0"/>
              <a:t> </a:t>
            </a:r>
            <a:r>
              <a:rPr lang="en-US" sz="1200" dirty="0" err="1" smtClean="0"/>
              <a:t>podaci</a:t>
            </a:r>
            <a:r>
              <a:rPr lang="en-US" sz="1200" dirty="0" smtClean="0"/>
              <a:t> </a:t>
            </a:r>
            <a:r>
              <a:rPr lang="en-US" sz="1200" dirty="0" err="1" smtClean="0"/>
              <a:t>vraćeni</a:t>
            </a:r>
            <a:r>
              <a:rPr lang="en-US" sz="1200" dirty="0" smtClean="0"/>
              <a:t> </a:t>
            </a:r>
            <a:r>
              <a:rPr lang="en-US" sz="1200" dirty="0" err="1" smtClean="0"/>
              <a:t>tokom</a:t>
            </a:r>
            <a:r>
              <a:rPr lang="en-US" sz="1200" dirty="0" smtClean="0"/>
              <a:t> </a:t>
            </a:r>
            <a:r>
              <a:rPr lang="en-US" sz="1200" dirty="0" err="1" smtClean="0"/>
              <a:t>trosatnog</a:t>
            </a:r>
            <a:r>
              <a:rPr lang="en-US" sz="1200" dirty="0" smtClean="0"/>
              <a:t> </a:t>
            </a:r>
            <a:r>
              <a:rPr lang="en-US" sz="1200" dirty="0" err="1" smtClean="0"/>
              <a:t>rada</a:t>
            </a:r>
            <a:r>
              <a:rPr lang="en-US" sz="1200" dirty="0" smtClean="0"/>
              <a:t> </a:t>
            </a:r>
            <a:r>
              <a:rPr lang="en-US" sz="1200" dirty="0" err="1" smtClean="0"/>
              <a:t>metode</a:t>
            </a:r>
            <a:r>
              <a:rPr lang="en-US" sz="1200" dirty="0" smtClean="0"/>
              <a:t> </a:t>
            </a:r>
            <a:r>
              <a:rPr lang="en-US" sz="1200" dirty="0" err="1" smtClean="0"/>
              <a:t>Metrichor</a:t>
            </a:r>
            <a:r>
              <a:rPr lang="en-US" sz="1200" dirty="0" smtClean="0"/>
              <a:t> </a:t>
            </a:r>
            <a:r>
              <a:rPr lang="en-US" sz="1200" dirty="0" err="1" smtClean="0"/>
              <a:t>ustvari</a:t>
            </a:r>
            <a:r>
              <a:rPr lang="en-US" sz="1200" dirty="0" smtClean="0"/>
              <a:t> </a:t>
            </a:r>
            <a:r>
              <a:rPr lang="en-US" sz="1200" dirty="0" err="1" smtClean="0"/>
              <a:t>sekvencirani</a:t>
            </a:r>
            <a:r>
              <a:rPr lang="en-US" sz="1200" dirty="0" smtClean="0"/>
              <a:t> </a:t>
            </a:r>
            <a:r>
              <a:rPr lang="en-US" sz="1200" dirty="0" err="1" smtClean="0"/>
              <a:t>unutar</a:t>
            </a:r>
            <a:r>
              <a:rPr lang="en-US" sz="1200" dirty="0" smtClean="0"/>
              <a:t> 45 </a:t>
            </a:r>
            <a:r>
              <a:rPr lang="en-US" sz="1200" dirty="0" err="1" smtClean="0"/>
              <a:t>minuta</a:t>
            </a:r>
            <a:r>
              <a:rPr lang="en-US" sz="1200" dirty="0" smtClean="0"/>
              <a:t> </a:t>
            </a:r>
            <a:r>
              <a:rPr lang="en-US" sz="1200" dirty="0" err="1" smtClean="0"/>
              <a:t>na</a:t>
            </a:r>
            <a:r>
              <a:rPr lang="en-US" sz="1200" dirty="0" smtClean="0"/>
              <a:t> </a:t>
            </a:r>
            <a:r>
              <a:rPr lang="en-US" sz="1200" dirty="0" err="1" smtClean="0"/>
              <a:t>MinION</a:t>
            </a:r>
            <a:r>
              <a:rPr lang="en-US" sz="1200" dirty="0" smtClean="0"/>
              <a:t>-u.</a:t>
            </a:r>
          </a:p>
          <a:p>
            <a:endParaRPr lang="en-US" dirty="0"/>
          </a:p>
        </p:txBody>
      </p:sp>
      <p:pic>
        <p:nvPicPr>
          <p:cNvPr id="9" name="Google Shape;374;p44"/>
          <p:cNvPicPr preferRelativeResize="0"/>
          <p:nvPr/>
        </p:nvPicPr>
        <p:blipFill rotWithShape="1">
          <a:blip r:embed="rId2">
            <a:alphaModFix/>
          </a:blip>
          <a:srcRect l="29945" t="6866" r="29949" b="6874"/>
          <a:stretch/>
        </p:blipFill>
        <p:spPr>
          <a:xfrm>
            <a:off x="7615499" y="3436325"/>
            <a:ext cx="864102" cy="1314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43"/>
          <p:cNvSpPr txBox="1">
            <a:spLocks noGrp="1"/>
          </p:cNvSpPr>
          <p:nvPr>
            <p:ph type="title"/>
          </p:nvPr>
        </p:nvSpPr>
        <p:spPr>
          <a:xfrm>
            <a:off x="784002" y="2621022"/>
            <a:ext cx="4531200" cy="123439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dirty="0" smtClean="0">
                <a:latin typeface="Lato Light"/>
                <a:sym typeface="Lato Light"/>
              </a:rPr>
              <a:t>POZADINA</a:t>
            </a:r>
            <a:r>
              <a:rPr lang="en" dirty="0" smtClean="0"/>
              <a:t> </a:t>
            </a:r>
            <a:endParaRPr/>
          </a:p>
        </p:txBody>
      </p:sp>
      <p:sp>
        <p:nvSpPr>
          <p:cNvPr id="323" name="Google Shape;323;p43"/>
          <p:cNvSpPr txBox="1">
            <a:spLocks noGrp="1"/>
          </p:cNvSpPr>
          <p:nvPr>
            <p:ph type="title" idx="2"/>
          </p:nvPr>
        </p:nvSpPr>
        <p:spPr>
          <a:xfrm>
            <a:off x="2491401" y="1593149"/>
            <a:ext cx="961200" cy="96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/>
          </a:p>
        </p:txBody>
      </p:sp>
      <p:pic>
        <p:nvPicPr>
          <p:cNvPr id="324" name="Google Shape;324;p43"/>
          <p:cNvPicPr preferRelativeResize="0"/>
          <p:nvPr/>
        </p:nvPicPr>
        <p:blipFill rotWithShape="1">
          <a:blip r:embed="rId3">
            <a:alphaModFix/>
          </a:blip>
          <a:srcRect l="11611" t="6638" r="9827" b="14800"/>
          <a:stretch/>
        </p:blipFill>
        <p:spPr>
          <a:xfrm rot="10800000">
            <a:off x="4000500" y="0"/>
            <a:ext cx="514350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715249" y="178755"/>
            <a:ext cx="6792455" cy="1024403"/>
          </a:xfrm>
        </p:spPr>
        <p:txBody>
          <a:bodyPr/>
          <a:lstStyle/>
          <a:p>
            <a:pPr algn="ctr"/>
            <a:r>
              <a:rPr lang="en-US" sz="2000" dirty="0" err="1" smtClean="0"/>
              <a:t>Tipozacija</a:t>
            </a:r>
            <a:r>
              <a:rPr lang="en-US" sz="2000" dirty="0" smtClean="0"/>
              <a:t> </a:t>
            </a:r>
            <a:r>
              <a:rPr lang="en-US" sz="2000" dirty="0" err="1" smtClean="0"/>
              <a:t>vrsta</a:t>
            </a:r>
            <a:r>
              <a:rPr lang="en-US" sz="2000" dirty="0" smtClean="0"/>
              <a:t> u </a:t>
            </a:r>
            <a:r>
              <a:rPr lang="en-US" sz="2000" dirty="0" err="1" smtClean="0"/>
              <a:t>stvarnom</a:t>
            </a:r>
            <a:r>
              <a:rPr lang="en-US" sz="2000" dirty="0" smtClean="0"/>
              <a:t> </a:t>
            </a:r>
            <a:r>
              <a:rPr lang="en-US" sz="2000" dirty="0" err="1" smtClean="0"/>
              <a:t>vremenu</a:t>
            </a:r>
            <a:r>
              <a:rPr lang="en-US" sz="2000" dirty="0" smtClean="0"/>
              <a:t> (a) </a:t>
            </a:r>
            <a:r>
              <a:rPr lang="en-US" sz="2000" dirty="0" err="1" smtClean="0"/>
              <a:t>i</a:t>
            </a:r>
            <a:r>
              <a:rPr lang="en-US" sz="2000" dirty="0" smtClean="0"/>
              <a:t> </a:t>
            </a:r>
            <a:r>
              <a:rPr lang="en-US" sz="2000" dirty="0" err="1" smtClean="0"/>
              <a:t>tipizacija</a:t>
            </a:r>
            <a:r>
              <a:rPr lang="en-US" sz="2000" dirty="0" smtClean="0"/>
              <a:t> </a:t>
            </a:r>
            <a:r>
              <a:rPr lang="en-US" sz="2000" dirty="0" err="1" smtClean="0"/>
              <a:t>soja</a:t>
            </a:r>
            <a:r>
              <a:rPr lang="en-US" sz="2000" dirty="0" smtClean="0"/>
              <a:t> (b) </a:t>
            </a:r>
            <a:r>
              <a:rPr lang="en-US" sz="2000" dirty="0" err="1" smtClean="0"/>
              <a:t>kliničkog</a:t>
            </a:r>
            <a:r>
              <a:rPr lang="en-US" sz="2000" dirty="0" smtClean="0"/>
              <a:t> </a:t>
            </a:r>
            <a:r>
              <a:rPr lang="en-US" sz="2000" dirty="0" err="1" smtClean="0"/>
              <a:t>izolata</a:t>
            </a:r>
            <a:r>
              <a:rPr lang="en-US" sz="2000" dirty="0" smtClean="0"/>
              <a:t> </a:t>
            </a:r>
            <a:r>
              <a:rPr lang="en-US" sz="2000" dirty="0" err="1" smtClean="0"/>
              <a:t>iz</a:t>
            </a:r>
            <a:r>
              <a:rPr lang="en-US" sz="2000" dirty="0" smtClean="0"/>
              <a:t> </a:t>
            </a:r>
            <a:r>
              <a:rPr lang="en-US" sz="2000" dirty="0" err="1" smtClean="0"/>
              <a:t>MinION</a:t>
            </a:r>
            <a:r>
              <a:rPr lang="en-US" sz="2000" dirty="0" smtClean="0"/>
              <a:t>-a </a:t>
            </a:r>
            <a:r>
              <a:rPr lang="en-US" sz="2000" dirty="0" err="1" smtClean="0"/>
              <a:t>pomoću</a:t>
            </a:r>
            <a:r>
              <a:rPr lang="en-US" sz="2000" dirty="0" smtClean="0"/>
              <a:t> </a:t>
            </a:r>
            <a:r>
              <a:rPr lang="en-US" sz="2000" dirty="0" err="1" smtClean="0"/>
              <a:t>cjevovoda</a:t>
            </a:r>
            <a:r>
              <a:rPr lang="en-US" sz="2000" dirty="0" smtClean="0"/>
              <a:t> </a:t>
            </a:r>
            <a:r>
              <a:rPr lang="en-US" sz="2000" dirty="0" err="1" smtClean="0"/>
              <a:t>i</a:t>
            </a:r>
            <a:r>
              <a:rPr lang="en-US" sz="2000" dirty="0" smtClean="0"/>
              <a:t> </a:t>
            </a:r>
            <a:r>
              <a:rPr lang="en-US" sz="2000" dirty="0" err="1" smtClean="0"/>
              <a:t>Metrichor</a:t>
            </a:r>
            <a:r>
              <a:rPr lang="en-US" sz="2000" dirty="0" smtClean="0"/>
              <a:t>-a.</a:t>
            </a:r>
            <a:endParaRPr lang="en-US" sz="2000" dirty="0"/>
          </a:p>
        </p:txBody>
      </p:sp>
      <p:pic>
        <p:nvPicPr>
          <p:cNvPr id="9" name="Google Shape;374;p44"/>
          <p:cNvPicPr preferRelativeResize="0"/>
          <p:nvPr/>
        </p:nvPicPr>
        <p:blipFill rotWithShape="1">
          <a:blip r:embed="rId2">
            <a:alphaModFix/>
          </a:blip>
          <a:srcRect l="29945" t="6866" r="29949" b="6874"/>
          <a:stretch/>
        </p:blipFill>
        <p:spPr>
          <a:xfrm>
            <a:off x="7615499" y="3436325"/>
            <a:ext cx="864102" cy="1314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slika10.png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50342" y="1586428"/>
            <a:ext cx="5947064" cy="2451908"/>
          </a:xfrm>
          <a:prstGeom prst="rect">
            <a:avLst/>
          </a:prstGeom>
          <a:ln w="3175">
            <a:solidFill>
              <a:schemeClr val="tx1"/>
            </a:solidFill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653372" y="2275687"/>
            <a:ext cx="4482393" cy="1471290"/>
          </a:xfrm>
        </p:spPr>
        <p:txBody>
          <a:bodyPr/>
          <a:lstStyle/>
          <a:p>
            <a:r>
              <a:rPr lang="en-US" sz="3600" b="1" dirty="0" err="1" smtClean="0"/>
              <a:t>Diskusija</a:t>
            </a:r>
            <a:endParaRPr lang="en-US" sz="3600" b="1" dirty="0"/>
          </a:p>
        </p:txBody>
      </p:sp>
      <p:sp>
        <p:nvSpPr>
          <p:cNvPr id="9" name="Title 8"/>
          <p:cNvSpPr>
            <a:spLocks noGrp="1"/>
          </p:cNvSpPr>
          <p:nvPr>
            <p:ph type="title" idx="2"/>
          </p:nvPr>
        </p:nvSpPr>
        <p:spPr>
          <a:xfrm>
            <a:off x="2347021" y="1125636"/>
            <a:ext cx="961200" cy="960900"/>
          </a:xfrm>
        </p:spPr>
        <p:txBody>
          <a:bodyPr/>
          <a:lstStyle/>
          <a:p>
            <a:r>
              <a:rPr lang="sr-Latn-RS" sz="2800" dirty="0" smtClean="0"/>
              <a:t>2.11</a:t>
            </a:r>
            <a:endParaRPr lang="en-US" sz="2800" dirty="0"/>
          </a:p>
        </p:txBody>
      </p:sp>
      <p:pic>
        <p:nvPicPr>
          <p:cNvPr id="10" name="Google Shape;1364;p7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5957865" y="2390188"/>
            <a:ext cx="1529126" cy="201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365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5367849" y="3887688"/>
            <a:ext cx="465000" cy="51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366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7612033" y="3768112"/>
            <a:ext cx="635875" cy="63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67;p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12688" y="2035475"/>
            <a:ext cx="379100" cy="39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368;p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49100" y="2977750"/>
            <a:ext cx="537686" cy="56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369;p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24388" y="3118412"/>
            <a:ext cx="211125" cy="22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371;p7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47900" y="2622163"/>
            <a:ext cx="54300" cy="5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45"/>
          <p:cNvSpPr txBox="1">
            <a:spLocks noGrp="1"/>
          </p:cNvSpPr>
          <p:nvPr>
            <p:ph type="title"/>
          </p:nvPr>
        </p:nvSpPr>
        <p:spPr>
          <a:xfrm>
            <a:off x="1457539" y="316260"/>
            <a:ext cx="6854562" cy="838772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lvl="0" algn="ctr"/>
            <a:r>
              <a:rPr lang="sr-Latn-RS" sz="3200" dirty="0" smtClean="0"/>
              <a:t>Diskusija</a:t>
            </a:r>
            <a:endParaRPr/>
          </a:p>
        </p:txBody>
      </p:sp>
      <p:sp>
        <p:nvSpPr>
          <p:cNvPr id="28" name="Text Placeholder 27"/>
          <p:cNvSpPr>
            <a:spLocks noGrp="1"/>
          </p:cNvSpPr>
          <p:nvPr>
            <p:ph type="body" idx="1"/>
          </p:nvPr>
        </p:nvSpPr>
        <p:spPr>
          <a:xfrm>
            <a:off x="770021" y="1223783"/>
            <a:ext cx="7617708" cy="3293215"/>
          </a:xfrm>
        </p:spPr>
        <p:txBody>
          <a:bodyPr anchor="t"/>
          <a:lstStyle/>
          <a:p>
            <a:r>
              <a:rPr lang="en-US" dirty="0" err="1" smtClean="0"/>
              <a:t>Visokoučinkovito</a:t>
            </a:r>
            <a:r>
              <a:rPr lang="en-US" dirty="0" smtClean="0"/>
              <a:t> </a:t>
            </a:r>
            <a:r>
              <a:rPr lang="en-US" dirty="0" err="1" smtClean="0"/>
              <a:t>sekvenciranje</a:t>
            </a:r>
            <a:r>
              <a:rPr lang="en-US" dirty="0" smtClean="0"/>
              <a:t> </a:t>
            </a:r>
            <a:r>
              <a:rPr lang="en-US" dirty="0" err="1" smtClean="0"/>
              <a:t>postalo</a:t>
            </a:r>
            <a:r>
              <a:rPr lang="en-US" dirty="0" smtClean="0"/>
              <a:t> je </a:t>
            </a:r>
            <a:r>
              <a:rPr lang="en-US" dirty="0" err="1" smtClean="0"/>
              <a:t>integrativni</a:t>
            </a:r>
            <a:r>
              <a:rPr lang="en-US" dirty="0" smtClean="0"/>
              <a:t> </a:t>
            </a:r>
            <a:r>
              <a:rPr lang="en-US" dirty="0" err="1" smtClean="0"/>
              <a:t>alat</a:t>
            </a:r>
            <a:r>
              <a:rPr lang="en-US" dirty="0" smtClean="0"/>
              <a:t> </a:t>
            </a:r>
            <a:r>
              <a:rPr lang="en-US" dirty="0" err="1" smtClean="0"/>
              <a:t>za</a:t>
            </a:r>
            <a:r>
              <a:rPr lang="en-US" dirty="0" smtClean="0"/>
              <a:t> </a:t>
            </a:r>
            <a:r>
              <a:rPr lang="en-US" dirty="0" err="1" smtClean="0"/>
              <a:t>istraživanje</a:t>
            </a:r>
            <a:r>
              <a:rPr lang="en-US" dirty="0" smtClean="0"/>
              <a:t> </a:t>
            </a:r>
            <a:r>
              <a:rPr lang="en-US" dirty="0" err="1" smtClean="0"/>
              <a:t>zaraznih</a:t>
            </a:r>
            <a:r>
              <a:rPr lang="en-US" dirty="0" smtClean="0"/>
              <a:t> </a:t>
            </a:r>
            <a:r>
              <a:rPr lang="en-US" dirty="0" err="1" smtClean="0"/>
              <a:t>bolesti</a:t>
            </a:r>
            <a:r>
              <a:rPr lang="en-US" dirty="0" smtClean="0"/>
              <a:t>.</a:t>
            </a:r>
            <a:endParaRPr lang="sr-Latn-RS" dirty="0" smtClean="0"/>
          </a:p>
          <a:p>
            <a:endParaRPr lang="sr-Latn-RS" dirty="0" smtClean="0"/>
          </a:p>
          <a:p>
            <a:r>
              <a:rPr lang="en-US" dirty="0" smtClean="0"/>
              <a:t> </a:t>
            </a:r>
            <a:r>
              <a:rPr lang="en-US" dirty="0" err="1" smtClean="0"/>
              <a:t>Tehnologije</a:t>
            </a:r>
            <a:r>
              <a:rPr lang="en-US" dirty="0" smtClean="0"/>
              <a:t> </a:t>
            </a:r>
            <a:r>
              <a:rPr lang="en-US" dirty="0" err="1" smtClean="0"/>
              <a:t>koje</a:t>
            </a:r>
            <a:r>
              <a:rPr lang="en-US" dirty="0" smtClean="0"/>
              <a:t> se </a:t>
            </a:r>
            <a:r>
              <a:rPr lang="en-US" dirty="0" err="1" smtClean="0"/>
              <a:t>koriste</a:t>
            </a:r>
            <a:r>
              <a:rPr lang="en-US" dirty="0" smtClean="0"/>
              <a:t> </a:t>
            </a:r>
            <a:r>
              <a:rPr lang="en-US" dirty="0" err="1" smtClean="0"/>
              <a:t>postižu</a:t>
            </a:r>
            <a:r>
              <a:rPr lang="en-US" dirty="0" smtClean="0"/>
              <a:t> </a:t>
            </a:r>
            <a:r>
              <a:rPr lang="en-US" dirty="0" err="1" smtClean="0"/>
              <a:t>visoku</a:t>
            </a:r>
            <a:r>
              <a:rPr lang="en-US" dirty="0" smtClean="0"/>
              <a:t> </a:t>
            </a:r>
            <a:r>
              <a:rPr lang="en-US" dirty="0" err="1" smtClean="0"/>
              <a:t>osnovnu</a:t>
            </a:r>
            <a:r>
              <a:rPr lang="en-US" dirty="0" smtClean="0"/>
              <a:t> </a:t>
            </a:r>
            <a:r>
              <a:rPr lang="en-US" dirty="0" err="1" smtClean="0"/>
              <a:t>tačnost</a:t>
            </a:r>
            <a:r>
              <a:rPr lang="en-US" dirty="0" smtClean="0"/>
              <a:t>  </a:t>
            </a:r>
            <a:r>
              <a:rPr lang="en-US" dirty="0" err="1" smtClean="0"/>
              <a:t>poziva</a:t>
            </a:r>
            <a:r>
              <a:rPr lang="en-US" dirty="0" smtClean="0"/>
              <a:t>, </a:t>
            </a:r>
            <a:r>
              <a:rPr lang="en-US" dirty="0" err="1" smtClean="0"/>
              <a:t>ali</a:t>
            </a:r>
            <a:r>
              <a:rPr lang="en-US" dirty="0" smtClean="0"/>
              <a:t> </a:t>
            </a:r>
            <a:r>
              <a:rPr lang="en-US" dirty="0" err="1" smtClean="0"/>
              <a:t>svoj</a:t>
            </a:r>
            <a:r>
              <a:rPr lang="en-US" dirty="0" smtClean="0"/>
              <a:t> </a:t>
            </a:r>
            <a:r>
              <a:rPr lang="en-US" dirty="0" err="1" smtClean="0"/>
              <a:t>visoki</a:t>
            </a:r>
            <a:r>
              <a:rPr lang="en-US" dirty="0" smtClean="0"/>
              <a:t> </a:t>
            </a:r>
            <a:r>
              <a:rPr lang="en-US" dirty="0" err="1" smtClean="0"/>
              <a:t>doprinos</a:t>
            </a:r>
            <a:r>
              <a:rPr lang="en-US" dirty="0" smtClean="0"/>
              <a:t> </a:t>
            </a:r>
            <a:r>
              <a:rPr lang="en-US" dirty="0" err="1" smtClean="0"/>
              <a:t>postižu</a:t>
            </a:r>
            <a:r>
              <a:rPr lang="en-US" dirty="0" smtClean="0"/>
              <a:t> </a:t>
            </a:r>
            <a:r>
              <a:rPr lang="en-US" dirty="0" err="1" smtClean="0"/>
              <a:t>sekvenciranjem</a:t>
            </a:r>
            <a:r>
              <a:rPr lang="en-US" dirty="0" smtClean="0"/>
              <a:t> </a:t>
            </a:r>
            <a:r>
              <a:rPr lang="en-US" dirty="0" err="1" smtClean="0"/>
              <a:t>jedne</a:t>
            </a:r>
            <a:r>
              <a:rPr lang="en-US" dirty="0" smtClean="0"/>
              <a:t> </a:t>
            </a:r>
            <a:r>
              <a:rPr lang="en-US" dirty="0" err="1" smtClean="0"/>
              <a:t>baze</a:t>
            </a:r>
            <a:r>
              <a:rPr lang="en-US" dirty="0" smtClean="0"/>
              <a:t> </a:t>
            </a:r>
            <a:r>
              <a:rPr lang="en-US" dirty="0" err="1" smtClean="0"/>
              <a:t>po</a:t>
            </a:r>
            <a:r>
              <a:rPr lang="en-US" dirty="0" smtClean="0"/>
              <a:t> </a:t>
            </a:r>
            <a:r>
              <a:rPr lang="en-US" dirty="0" err="1" smtClean="0"/>
              <a:t>ciklusu</a:t>
            </a:r>
            <a:r>
              <a:rPr lang="en-US" dirty="0" smtClean="0"/>
              <a:t> </a:t>
            </a:r>
            <a:r>
              <a:rPr lang="en-US" dirty="0" err="1" smtClean="0"/>
              <a:t>za</a:t>
            </a:r>
            <a:r>
              <a:rPr lang="en-US" dirty="0" smtClean="0"/>
              <a:t> </a:t>
            </a:r>
            <a:r>
              <a:rPr lang="en-US" dirty="0" err="1" smtClean="0"/>
              <a:t>milijune</a:t>
            </a:r>
            <a:r>
              <a:rPr lang="en-US" dirty="0" smtClean="0"/>
              <a:t> </a:t>
            </a:r>
            <a:r>
              <a:rPr lang="en-US" dirty="0" err="1" smtClean="0"/>
              <a:t>fragmenata</a:t>
            </a:r>
            <a:r>
              <a:rPr lang="en-US" dirty="0" smtClean="0"/>
              <a:t> </a:t>
            </a:r>
            <a:r>
              <a:rPr lang="en-US" dirty="0" err="1" smtClean="0"/>
              <a:t>sekvence</a:t>
            </a:r>
            <a:r>
              <a:rPr lang="en-US" dirty="0" smtClean="0"/>
              <a:t> </a:t>
            </a:r>
            <a:r>
              <a:rPr lang="en-US" dirty="0" err="1" smtClean="0"/>
              <a:t>paralelno</a:t>
            </a:r>
            <a:r>
              <a:rPr lang="en-US" dirty="0" smtClean="0"/>
              <a:t>, </a:t>
            </a:r>
            <a:r>
              <a:rPr lang="en-US" dirty="0" err="1" smtClean="0"/>
              <a:t>pri</a:t>
            </a:r>
            <a:r>
              <a:rPr lang="en-US" dirty="0" smtClean="0"/>
              <a:t> </a:t>
            </a:r>
            <a:r>
              <a:rPr lang="en-US" dirty="0" err="1" smtClean="0"/>
              <a:t>čemu</a:t>
            </a:r>
            <a:r>
              <a:rPr lang="en-US" dirty="0" smtClean="0"/>
              <a:t> </a:t>
            </a:r>
            <a:r>
              <a:rPr lang="en-US" dirty="0" err="1" smtClean="0"/>
              <a:t>svaki</a:t>
            </a:r>
            <a:r>
              <a:rPr lang="en-US" dirty="0" smtClean="0"/>
              <a:t> </a:t>
            </a:r>
            <a:r>
              <a:rPr lang="en-US" dirty="0" err="1" smtClean="0"/>
              <a:t>ciklus</a:t>
            </a:r>
            <a:r>
              <a:rPr lang="en-US" dirty="0" smtClean="0"/>
              <a:t> </a:t>
            </a:r>
            <a:r>
              <a:rPr lang="en-US" dirty="0" err="1" smtClean="0"/>
              <a:t>traje</a:t>
            </a:r>
            <a:r>
              <a:rPr lang="en-US" dirty="0" smtClean="0"/>
              <a:t> </a:t>
            </a:r>
            <a:r>
              <a:rPr lang="en-US" dirty="0" err="1" smtClean="0"/>
              <a:t>najmanje</a:t>
            </a:r>
            <a:r>
              <a:rPr lang="en-US" dirty="0" smtClean="0"/>
              <a:t> 5 </a:t>
            </a:r>
            <a:r>
              <a:rPr lang="en-US" dirty="0" err="1" smtClean="0"/>
              <a:t>minuta</a:t>
            </a:r>
            <a:r>
              <a:rPr lang="en-US" dirty="0" smtClean="0"/>
              <a:t>.</a:t>
            </a:r>
          </a:p>
          <a:p>
            <a:endParaRPr lang="sr-Latn-RS" dirty="0" smtClean="0"/>
          </a:p>
          <a:p>
            <a:r>
              <a:rPr lang="en-US" dirty="0" err="1" smtClean="0"/>
              <a:t>MinION</a:t>
            </a:r>
            <a:r>
              <a:rPr lang="en-US" dirty="0" smtClean="0"/>
              <a:t> </a:t>
            </a:r>
            <a:r>
              <a:rPr lang="en-US" dirty="0" err="1" smtClean="0"/>
              <a:t>generisao</a:t>
            </a:r>
            <a:r>
              <a:rPr lang="en-US" dirty="0" smtClean="0"/>
              <a:t> je </a:t>
            </a:r>
            <a:r>
              <a:rPr lang="en-US" dirty="0" err="1" smtClean="0"/>
              <a:t>čak</a:t>
            </a:r>
            <a:r>
              <a:rPr lang="en-US" dirty="0" smtClean="0"/>
              <a:t> 500 </a:t>
            </a:r>
            <a:r>
              <a:rPr lang="en-US" dirty="0" err="1" smtClean="0"/>
              <a:t>čitanja</a:t>
            </a:r>
            <a:r>
              <a:rPr lang="en-US" dirty="0" smtClean="0"/>
              <a:t> u </a:t>
            </a:r>
            <a:r>
              <a:rPr lang="en-US" dirty="0" err="1" smtClean="0"/>
              <a:t>prvih</a:t>
            </a:r>
            <a:r>
              <a:rPr lang="en-US" dirty="0" smtClean="0"/>
              <a:t> 10 </a:t>
            </a:r>
            <a:r>
              <a:rPr lang="en-US" dirty="0" err="1" smtClean="0"/>
              <a:t>minuta</a:t>
            </a:r>
            <a:r>
              <a:rPr lang="en-US" dirty="0" smtClean="0"/>
              <a:t> </a:t>
            </a:r>
            <a:r>
              <a:rPr lang="en-US" dirty="0" err="1" smtClean="0"/>
              <a:t>sekvenciranja</a:t>
            </a:r>
            <a:r>
              <a:rPr lang="en-US" dirty="0" smtClean="0"/>
              <a:t>, </a:t>
            </a:r>
            <a:r>
              <a:rPr lang="en-US" dirty="0" err="1" smtClean="0"/>
              <a:t>što</a:t>
            </a:r>
            <a:r>
              <a:rPr lang="en-US" dirty="0" smtClean="0"/>
              <a:t> je 3 </a:t>
            </a:r>
            <a:r>
              <a:rPr lang="en-US" dirty="0" err="1" smtClean="0"/>
              <a:t>puta</a:t>
            </a:r>
            <a:r>
              <a:rPr lang="en-US" dirty="0" smtClean="0"/>
              <a:t> </a:t>
            </a:r>
            <a:r>
              <a:rPr lang="en-US" dirty="0" err="1" smtClean="0"/>
              <a:t>manje</a:t>
            </a:r>
            <a:r>
              <a:rPr lang="en-US" dirty="0" smtClean="0"/>
              <a:t> </a:t>
            </a:r>
            <a:r>
              <a:rPr lang="en-US" dirty="0" err="1" smtClean="0"/>
              <a:t>od</a:t>
            </a:r>
            <a:r>
              <a:rPr lang="en-US" dirty="0" smtClean="0"/>
              <a:t> </a:t>
            </a:r>
            <a:r>
              <a:rPr lang="en-US" dirty="0" err="1" smtClean="0"/>
              <a:t>teorijskog</a:t>
            </a:r>
            <a:r>
              <a:rPr lang="en-US" dirty="0" smtClean="0"/>
              <a:t> </a:t>
            </a:r>
            <a:r>
              <a:rPr lang="en-US" dirty="0" err="1" smtClean="0"/>
              <a:t>maksimuma</a:t>
            </a:r>
            <a:r>
              <a:rPr lang="en-US" dirty="0" smtClean="0"/>
              <a:t> </a:t>
            </a:r>
            <a:r>
              <a:rPr lang="sr-Latn-RS" dirty="0" smtClean="0"/>
              <a:t>.</a:t>
            </a:r>
          </a:p>
          <a:p>
            <a:endParaRPr lang="sr-Latn-RS" dirty="0" smtClean="0"/>
          </a:p>
          <a:p>
            <a:r>
              <a:rPr lang="en-US" dirty="0" err="1" smtClean="0"/>
              <a:t>Stopa</a:t>
            </a:r>
            <a:r>
              <a:rPr lang="en-US" dirty="0" smtClean="0"/>
              <a:t> </a:t>
            </a:r>
            <a:r>
              <a:rPr lang="en-US" dirty="0" err="1" smtClean="0"/>
              <a:t>pogreške</a:t>
            </a:r>
            <a:r>
              <a:rPr lang="en-US" dirty="0" smtClean="0"/>
              <a:t> </a:t>
            </a:r>
            <a:r>
              <a:rPr lang="en-US" dirty="0" err="1" smtClean="0"/>
              <a:t>bila</a:t>
            </a:r>
            <a:r>
              <a:rPr lang="en-US" dirty="0" smtClean="0"/>
              <a:t> je </a:t>
            </a:r>
            <a:r>
              <a:rPr lang="en-US" dirty="0" err="1" smtClean="0"/>
              <a:t>znato</a:t>
            </a:r>
            <a:r>
              <a:rPr lang="en-US" dirty="0" smtClean="0"/>
              <a:t> </a:t>
            </a:r>
            <a:r>
              <a:rPr lang="en-US" dirty="0" err="1" smtClean="0"/>
              <a:t>veća</a:t>
            </a:r>
            <a:r>
              <a:rPr lang="en-US" dirty="0" smtClean="0"/>
              <a:t> </a:t>
            </a:r>
            <a:r>
              <a:rPr lang="en-US" dirty="0" err="1" smtClean="0"/>
              <a:t>od</a:t>
            </a:r>
            <a:r>
              <a:rPr lang="en-US" dirty="0" smtClean="0"/>
              <a:t> </a:t>
            </a:r>
            <a:r>
              <a:rPr lang="en-US" dirty="0" err="1" smtClean="0"/>
              <a:t>odgovarajućih</a:t>
            </a:r>
            <a:r>
              <a:rPr lang="en-US" dirty="0" smtClean="0"/>
              <a:t> </a:t>
            </a:r>
            <a:r>
              <a:rPr lang="en-US" dirty="0" err="1" smtClean="0"/>
              <a:t>Illumina</a:t>
            </a:r>
            <a:r>
              <a:rPr lang="en-US" dirty="0" smtClean="0"/>
              <a:t> </a:t>
            </a:r>
            <a:r>
              <a:rPr lang="en-US" dirty="0" err="1" smtClean="0"/>
              <a:t>podataka</a:t>
            </a:r>
            <a:r>
              <a:rPr lang="en-US" dirty="0" smtClean="0"/>
              <a:t> </a:t>
            </a:r>
            <a:r>
              <a:rPr lang="en-US" dirty="0" err="1" smtClean="0"/>
              <a:t>kratkog</a:t>
            </a:r>
            <a:r>
              <a:rPr lang="en-US" dirty="0" smtClean="0"/>
              <a:t> </a:t>
            </a:r>
            <a:r>
              <a:rPr lang="en-US" dirty="0" err="1" smtClean="0"/>
              <a:t>čitanja</a:t>
            </a:r>
            <a:r>
              <a:rPr lang="en-US" dirty="0" smtClean="0"/>
              <a:t>. 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403" name="Google Shape;403;p45"/>
          <p:cNvPicPr preferRelativeResize="0"/>
          <p:nvPr/>
        </p:nvPicPr>
        <p:blipFill rotWithShape="1">
          <a:blip r:embed="rId3">
            <a:alphaModFix/>
          </a:blip>
          <a:srcRect l="29945" t="6866" r="29949" b="6874"/>
          <a:stretch/>
        </p:blipFill>
        <p:spPr>
          <a:xfrm>
            <a:off x="8279898" y="3443200"/>
            <a:ext cx="864102" cy="1314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822;p60"/>
          <p:cNvPicPr preferRelativeResize="0"/>
          <p:nvPr/>
        </p:nvPicPr>
        <p:blipFill rotWithShape="1">
          <a:blip r:embed="rId4">
            <a:alphaModFix/>
          </a:blip>
          <a:srcRect l="12896" r="34444" b="16022"/>
          <a:stretch/>
        </p:blipFill>
        <p:spPr>
          <a:xfrm rot="10800000" flipH="1">
            <a:off x="-9525" y="-1"/>
            <a:ext cx="1696200" cy="2705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45"/>
          <p:cNvSpPr txBox="1">
            <a:spLocks noGrp="1"/>
          </p:cNvSpPr>
          <p:nvPr>
            <p:ph type="title"/>
          </p:nvPr>
        </p:nvSpPr>
        <p:spPr>
          <a:xfrm>
            <a:off x="1457539" y="316260"/>
            <a:ext cx="6854562" cy="838772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lvl="0" algn="ctr"/>
            <a:r>
              <a:rPr lang="sr-Latn-RS" sz="3200" dirty="0" smtClean="0"/>
              <a:t>Diskusija</a:t>
            </a:r>
            <a:endParaRPr/>
          </a:p>
        </p:txBody>
      </p:sp>
      <p:sp>
        <p:nvSpPr>
          <p:cNvPr id="28" name="Text Placeholder 27"/>
          <p:cNvSpPr>
            <a:spLocks noGrp="1"/>
          </p:cNvSpPr>
          <p:nvPr>
            <p:ph type="body" idx="1"/>
          </p:nvPr>
        </p:nvSpPr>
        <p:spPr>
          <a:xfrm>
            <a:off x="770021" y="1223783"/>
            <a:ext cx="7617708" cy="3293215"/>
          </a:xfrm>
        </p:spPr>
        <p:txBody>
          <a:bodyPr anchor="t"/>
          <a:lstStyle/>
          <a:p>
            <a:r>
              <a:rPr lang="en-US" dirty="0" err="1" smtClean="0"/>
              <a:t>Glavni</a:t>
            </a:r>
            <a:r>
              <a:rPr lang="en-US" dirty="0" smtClean="0"/>
              <a:t> </a:t>
            </a:r>
            <a:r>
              <a:rPr lang="en-US" dirty="0" err="1" smtClean="0"/>
              <a:t>cilj</a:t>
            </a:r>
            <a:r>
              <a:rPr lang="en-US" dirty="0" smtClean="0"/>
              <a:t> </a:t>
            </a:r>
            <a:r>
              <a:rPr lang="en-US" dirty="0" err="1" smtClean="0"/>
              <a:t>ovo</a:t>
            </a:r>
            <a:r>
              <a:rPr lang="en-US" dirty="0" smtClean="0"/>
              <a:t> </a:t>
            </a:r>
            <a:r>
              <a:rPr lang="en-US" dirty="0" err="1" smtClean="0"/>
              <a:t>rada</a:t>
            </a:r>
            <a:r>
              <a:rPr lang="en-US" dirty="0" smtClean="0"/>
              <a:t> </a:t>
            </a:r>
            <a:r>
              <a:rPr lang="en-US" dirty="0" err="1" smtClean="0"/>
              <a:t>jeste</a:t>
            </a:r>
            <a:r>
              <a:rPr lang="en-US" dirty="0" smtClean="0"/>
              <a:t> </a:t>
            </a:r>
            <a:r>
              <a:rPr lang="en-US" dirty="0" err="1" smtClean="0"/>
              <a:t>pokazati</a:t>
            </a:r>
            <a:r>
              <a:rPr lang="en-US" dirty="0" smtClean="0"/>
              <a:t> </a:t>
            </a:r>
            <a:r>
              <a:rPr lang="en-US" dirty="0" err="1" smtClean="0"/>
              <a:t>da</a:t>
            </a:r>
            <a:r>
              <a:rPr lang="en-US" dirty="0" smtClean="0"/>
              <a:t> je </a:t>
            </a:r>
            <a:r>
              <a:rPr lang="en-US" dirty="0" err="1" smtClean="0"/>
              <a:t>uprkos</a:t>
            </a:r>
            <a:r>
              <a:rPr lang="en-US" dirty="0" smtClean="0"/>
              <a:t> </a:t>
            </a:r>
            <a:r>
              <a:rPr lang="en-US" dirty="0" err="1" smtClean="0"/>
              <a:t>višoj</a:t>
            </a:r>
            <a:r>
              <a:rPr lang="en-US" dirty="0" smtClean="0"/>
              <a:t> </a:t>
            </a:r>
            <a:r>
              <a:rPr lang="en-US" dirty="0" err="1" smtClean="0"/>
              <a:t>stopi</a:t>
            </a:r>
            <a:r>
              <a:rPr lang="en-US" dirty="0" smtClean="0"/>
              <a:t> </a:t>
            </a:r>
            <a:r>
              <a:rPr lang="en-US" dirty="0" err="1" smtClean="0"/>
              <a:t>pogreške</a:t>
            </a:r>
            <a:r>
              <a:rPr lang="en-US" dirty="0" smtClean="0"/>
              <a:t> </a:t>
            </a:r>
            <a:r>
              <a:rPr lang="en-US" dirty="0" err="1" smtClean="0"/>
              <a:t>moguće</a:t>
            </a:r>
            <a:r>
              <a:rPr lang="en-US" dirty="0" smtClean="0"/>
              <a:t> </a:t>
            </a:r>
            <a:r>
              <a:rPr lang="en-US" dirty="0" err="1" smtClean="0"/>
              <a:t>vratiti</a:t>
            </a:r>
            <a:r>
              <a:rPr lang="en-US" dirty="0" smtClean="0"/>
              <a:t> </a:t>
            </a:r>
            <a:r>
              <a:rPr lang="en-US" dirty="0" err="1" smtClean="0"/>
              <a:t>klinički</a:t>
            </a:r>
            <a:r>
              <a:rPr lang="en-US" dirty="0" smtClean="0"/>
              <a:t> </a:t>
            </a:r>
            <a:r>
              <a:rPr lang="en-US" dirty="0" err="1" smtClean="0"/>
              <a:t>korisne</a:t>
            </a:r>
            <a:r>
              <a:rPr lang="en-US" dirty="0" smtClean="0"/>
              <a:t> </a:t>
            </a:r>
            <a:r>
              <a:rPr lang="en-US" dirty="0" err="1" smtClean="0"/>
              <a:t>informacije</a:t>
            </a:r>
            <a:r>
              <a:rPr lang="en-US" dirty="0" smtClean="0"/>
              <a:t>, </a:t>
            </a:r>
            <a:r>
              <a:rPr lang="en-US" dirty="0" err="1" smtClean="0"/>
              <a:t>uključujući</a:t>
            </a:r>
            <a:r>
              <a:rPr lang="en-US" dirty="0" smtClean="0"/>
              <a:t> </a:t>
            </a:r>
            <a:r>
              <a:rPr lang="en-US" dirty="0" err="1" smtClean="0"/>
              <a:t>identifikaciju</a:t>
            </a:r>
            <a:r>
              <a:rPr lang="en-US" dirty="0" smtClean="0"/>
              <a:t> </a:t>
            </a:r>
            <a:r>
              <a:rPr lang="en-US" dirty="0" err="1" smtClean="0"/>
              <a:t>vrste</a:t>
            </a:r>
            <a:r>
              <a:rPr lang="en-US" dirty="0" smtClean="0"/>
              <a:t> </a:t>
            </a:r>
            <a:r>
              <a:rPr lang="en-US" dirty="0" err="1" smtClean="0"/>
              <a:t>iz</a:t>
            </a:r>
            <a:r>
              <a:rPr lang="en-US" dirty="0" smtClean="0"/>
              <a:t> </a:t>
            </a:r>
            <a:r>
              <a:rPr lang="en-US" dirty="0" err="1" smtClean="0"/>
              <a:t>samo</a:t>
            </a:r>
            <a:r>
              <a:rPr lang="en-US" dirty="0" smtClean="0"/>
              <a:t> 500 </a:t>
            </a:r>
            <a:r>
              <a:rPr lang="en-US" dirty="0" err="1" smtClean="0"/>
              <a:t>čitanja</a:t>
            </a:r>
            <a:r>
              <a:rPr lang="en-US" dirty="0" smtClean="0"/>
              <a:t>. </a:t>
            </a:r>
            <a:endParaRPr lang="sr-Latn-RS" dirty="0" smtClean="0"/>
          </a:p>
          <a:p>
            <a:endParaRPr lang="sr-Latn-RS" dirty="0" smtClean="0"/>
          </a:p>
          <a:p>
            <a:r>
              <a:rPr lang="en-US" dirty="0" smtClean="0"/>
              <a:t>To je </a:t>
            </a:r>
            <a:r>
              <a:rPr lang="en-US" dirty="0" err="1" smtClean="0"/>
              <a:t>postignuto</a:t>
            </a:r>
            <a:r>
              <a:rPr lang="en-US" dirty="0" smtClean="0"/>
              <a:t> </a:t>
            </a:r>
            <a:r>
              <a:rPr lang="en-US" dirty="0" err="1" smtClean="0"/>
              <a:t>razvijanjem</a:t>
            </a:r>
            <a:r>
              <a:rPr lang="en-US" dirty="0" smtClean="0"/>
              <a:t> </a:t>
            </a:r>
            <a:r>
              <a:rPr lang="en-US" dirty="0" err="1" smtClean="0"/>
              <a:t>novih</a:t>
            </a:r>
            <a:r>
              <a:rPr lang="en-US" dirty="0" smtClean="0"/>
              <a:t> </a:t>
            </a:r>
            <a:r>
              <a:rPr lang="en-US" dirty="0" err="1" smtClean="0"/>
              <a:t>pristupa</a:t>
            </a:r>
            <a:r>
              <a:rPr lang="en-US" dirty="0" smtClean="0"/>
              <a:t> </a:t>
            </a:r>
            <a:r>
              <a:rPr lang="en-US" dirty="0" err="1" smtClean="0"/>
              <a:t>koji</a:t>
            </a:r>
            <a:r>
              <a:rPr lang="en-US" dirty="0" smtClean="0"/>
              <a:t> </a:t>
            </a:r>
            <a:r>
              <a:rPr lang="en-US" dirty="0" err="1" smtClean="0"/>
              <a:t>su</a:t>
            </a:r>
            <a:r>
              <a:rPr lang="en-US" dirty="0" smtClean="0"/>
              <a:t> </a:t>
            </a:r>
            <a:r>
              <a:rPr lang="en-US" dirty="0" err="1" smtClean="0"/>
              <a:t>manje</a:t>
            </a:r>
            <a:r>
              <a:rPr lang="en-US" dirty="0" smtClean="0"/>
              <a:t> </a:t>
            </a:r>
            <a:r>
              <a:rPr lang="en-US" dirty="0" err="1" smtClean="0"/>
              <a:t>osjetljivi</a:t>
            </a:r>
            <a:r>
              <a:rPr lang="en-US" dirty="0" smtClean="0"/>
              <a:t> </a:t>
            </a:r>
            <a:r>
              <a:rPr lang="en-US" dirty="0" err="1" smtClean="0"/>
              <a:t>na</a:t>
            </a:r>
            <a:r>
              <a:rPr lang="en-US" dirty="0" smtClean="0"/>
              <a:t> </a:t>
            </a:r>
            <a:r>
              <a:rPr lang="en-US" dirty="0" err="1" smtClean="0"/>
              <a:t>pogreške</a:t>
            </a:r>
            <a:r>
              <a:rPr lang="en-US" dirty="0" smtClean="0"/>
              <a:t> </a:t>
            </a:r>
            <a:r>
              <a:rPr lang="en-US" dirty="0" err="1" smtClean="0"/>
              <a:t>pozivanja</a:t>
            </a:r>
            <a:r>
              <a:rPr lang="en-US" dirty="0" smtClean="0"/>
              <a:t> </a:t>
            </a:r>
            <a:r>
              <a:rPr lang="en-US" dirty="0" err="1" smtClean="0"/>
              <a:t>baze</a:t>
            </a:r>
            <a:r>
              <a:rPr lang="en-US" dirty="0" smtClean="0"/>
              <a:t> </a:t>
            </a:r>
            <a:r>
              <a:rPr lang="en-US" dirty="0" err="1" smtClean="0"/>
              <a:t>i</a:t>
            </a:r>
            <a:r>
              <a:rPr lang="en-US" dirty="0" smtClean="0"/>
              <a:t> </a:t>
            </a:r>
            <a:r>
              <a:rPr lang="en-US" dirty="0" err="1" smtClean="0"/>
              <a:t>koji</a:t>
            </a:r>
            <a:r>
              <a:rPr lang="en-US" dirty="0" smtClean="0"/>
              <a:t> </a:t>
            </a:r>
            <a:r>
              <a:rPr lang="en-US" dirty="0" err="1" smtClean="0"/>
              <a:t>koriste</a:t>
            </a:r>
            <a:r>
              <a:rPr lang="en-US" dirty="0" smtClean="0"/>
              <a:t> </a:t>
            </a:r>
            <a:r>
              <a:rPr lang="en-US" dirty="0" err="1" smtClean="0"/>
              <a:t>bilo</a:t>
            </a:r>
            <a:r>
              <a:rPr lang="en-US" dirty="0" smtClean="0"/>
              <a:t> </a:t>
            </a:r>
            <a:r>
              <a:rPr lang="en-US" dirty="0" err="1" smtClean="0"/>
              <a:t>koji</a:t>
            </a:r>
            <a:r>
              <a:rPr lang="en-US" dirty="0" smtClean="0"/>
              <a:t> </a:t>
            </a:r>
            <a:r>
              <a:rPr lang="en-US" dirty="0" err="1" smtClean="0"/>
              <a:t>podskup</a:t>
            </a:r>
            <a:r>
              <a:rPr lang="en-US" dirty="0" smtClean="0"/>
              <a:t> </a:t>
            </a:r>
            <a:r>
              <a:rPr lang="en-US" dirty="0" err="1" smtClean="0"/>
              <a:t>informcija</a:t>
            </a:r>
            <a:r>
              <a:rPr lang="en-US" dirty="0" smtClean="0"/>
              <a:t> o </a:t>
            </a:r>
            <a:r>
              <a:rPr lang="en-US" dirty="0" err="1" smtClean="0"/>
              <a:t>cijelom</a:t>
            </a:r>
            <a:r>
              <a:rPr lang="en-US" dirty="0" smtClean="0"/>
              <a:t> </a:t>
            </a:r>
            <a:r>
              <a:rPr lang="en-US" dirty="0" err="1" smtClean="0"/>
              <a:t>genomu</a:t>
            </a:r>
            <a:r>
              <a:rPr lang="en-US" dirty="0" smtClean="0"/>
              <a:t>. </a:t>
            </a:r>
            <a:endParaRPr lang="sr-Latn-RS" dirty="0" smtClean="0"/>
          </a:p>
          <a:p>
            <a:endParaRPr lang="sr-Latn-RS" dirty="0" smtClean="0"/>
          </a:p>
          <a:p>
            <a:r>
              <a:rPr lang="en-US" dirty="0" err="1" smtClean="0"/>
              <a:t>Prednost</a:t>
            </a:r>
            <a:r>
              <a:rPr lang="en-US" dirty="0" smtClean="0"/>
              <a:t> </a:t>
            </a:r>
            <a:r>
              <a:rPr lang="en-US" dirty="0" err="1" smtClean="0"/>
              <a:t>modula</a:t>
            </a:r>
            <a:r>
              <a:rPr lang="en-US" dirty="0" smtClean="0"/>
              <a:t> </a:t>
            </a:r>
            <a:r>
              <a:rPr lang="en-US" dirty="0" err="1" smtClean="0"/>
              <a:t>za</a:t>
            </a:r>
            <a:r>
              <a:rPr lang="en-US" dirty="0" smtClean="0"/>
              <a:t> </a:t>
            </a:r>
            <a:r>
              <a:rPr lang="en-US" dirty="0" err="1" smtClean="0"/>
              <a:t>tipizaciju</a:t>
            </a:r>
            <a:r>
              <a:rPr lang="en-US" dirty="0" smtClean="0"/>
              <a:t> </a:t>
            </a:r>
            <a:r>
              <a:rPr lang="en-US" dirty="0" err="1" smtClean="0"/>
              <a:t>gena</a:t>
            </a:r>
            <a:r>
              <a:rPr lang="en-US" dirty="0" smtClean="0"/>
              <a:t> </a:t>
            </a:r>
            <a:r>
              <a:rPr lang="en-US" dirty="0" err="1" smtClean="0"/>
              <a:t>koji</a:t>
            </a:r>
            <a:r>
              <a:rPr lang="en-US" dirty="0" smtClean="0"/>
              <a:t> se </a:t>
            </a:r>
            <a:r>
              <a:rPr lang="en-US" dirty="0" err="1" smtClean="0"/>
              <a:t>navodi</a:t>
            </a:r>
            <a:r>
              <a:rPr lang="en-US" dirty="0" smtClean="0"/>
              <a:t> u </a:t>
            </a:r>
            <a:r>
              <a:rPr lang="en-US" dirty="0" err="1" smtClean="0"/>
              <a:t>radu</a:t>
            </a:r>
            <a:r>
              <a:rPr lang="en-US" dirty="0" smtClean="0"/>
              <a:t> je </a:t>
            </a:r>
            <a:r>
              <a:rPr lang="en-US" dirty="0" err="1" smtClean="0"/>
              <a:t>što</a:t>
            </a:r>
            <a:r>
              <a:rPr lang="en-US" dirty="0" smtClean="0"/>
              <a:t> </a:t>
            </a:r>
            <a:r>
              <a:rPr lang="en-US" dirty="0" err="1" smtClean="0"/>
              <a:t>može</a:t>
            </a:r>
            <a:r>
              <a:rPr lang="en-US" dirty="0" smtClean="0"/>
              <a:t> </a:t>
            </a:r>
            <a:r>
              <a:rPr lang="en-US" dirty="0" err="1" smtClean="0"/>
              <a:t>brzo</a:t>
            </a:r>
            <a:r>
              <a:rPr lang="en-US" dirty="0" smtClean="0"/>
              <a:t> </a:t>
            </a:r>
            <a:r>
              <a:rPr lang="en-US" dirty="0" err="1" smtClean="0"/>
              <a:t>tipizirati</a:t>
            </a:r>
            <a:r>
              <a:rPr lang="en-US" dirty="0" smtClean="0"/>
              <a:t> </a:t>
            </a:r>
            <a:r>
              <a:rPr lang="en-US" dirty="0" err="1" smtClean="0"/>
              <a:t>poznati</a:t>
            </a:r>
            <a:r>
              <a:rPr lang="en-US" dirty="0" smtClean="0"/>
              <a:t> </a:t>
            </a:r>
            <a:r>
              <a:rPr lang="en-US" dirty="0" err="1" smtClean="0"/>
              <a:t>soj</a:t>
            </a:r>
            <a:r>
              <a:rPr lang="en-US" dirty="0" smtClean="0"/>
              <a:t> </a:t>
            </a:r>
            <a:r>
              <a:rPr lang="en-US" dirty="0" err="1" smtClean="0"/>
              <a:t>sa</a:t>
            </a:r>
            <a:r>
              <a:rPr lang="en-US" dirty="0" smtClean="0"/>
              <a:t> </a:t>
            </a:r>
            <a:r>
              <a:rPr lang="en-US" dirty="0" err="1" smtClean="0"/>
              <a:t>malim</a:t>
            </a:r>
            <a:r>
              <a:rPr lang="en-US" dirty="0" smtClean="0"/>
              <a:t> </a:t>
            </a:r>
            <a:r>
              <a:rPr lang="en-US" dirty="0" err="1" smtClean="0"/>
              <a:t>brojem</a:t>
            </a:r>
            <a:r>
              <a:rPr lang="en-US" dirty="0" smtClean="0"/>
              <a:t> </a:t>
            </a:r>
            <a:r>
              <a:rPr lang="en-US" dirty="0" err="1" smtClean="0"/>
              <a:t>čitanja</a:t>
            </a:r>
            <a:r>
              <a:rPr lang="en-US" dirty="0" smtClean="0"/>
              <a:t> </a:t>
            </a:r>
            <a:r>
              <a:rPr lang="en-US" dirty="0" err="1" smtClean="0"/>
              <a:t>niske</a:t>
            </a:r>
            <a:r>
              <a:rPr lang="en-US" dirty="0" smtClean="0"/>
              <a:t> </a:t>
            </a:r>
            <a:r>
              <a:rPr lang="en-US" dirty="0" err="1" smtClean="0"/>
              <a:t>kvalitete</a:t>
            </a:r>
            <a:r>
              <a:rPr lang="en-US" dirty="0" smtClean="0"/>
              <a:t> </a:t>
            </a:r>
            <a:r>
              <a:rPr lang="sr-Latn-RS" dirty="0" smtClean="0"/>
              <a:t>.</a:t>
            </a:r>
          </a:p>
          <a:p>
            <a:endParaRPr lang="sr-Latn-RS" dirty="0" smtClean="0"/>
          </a:p>
          <a:p>
            <a:r>
              <a:rPr lang="en-US" dirty="0" err="1" smtClean="0"/>
              <a:t>Nedostatak</a:t>
            </a:r>
            <a:r>
              <a:rPr lang="en-US" dirty="0" smtClean="0"/>
              <a:t> je </a:t>
            </a:r>
            <a:r>
              <a:rPr lang="en-US" dirty="0" err="1" smtClean="0"/>
              <a:t>da</a:t>
            </a:r>
            <a:r>
              <a:rPr lang="en-US" dirty="0" smtClean="0"/>
              <a:t> </a:t>
            </a:r>
            <a:r>
              <a:rPr lang="en-US" dirty="0" err="1" smtClean="0"/>
              <a:t>ako</a:t>
            </a:r>
            <a:r>
              <a:rPr lang="en-US" dirty="0" smtClean="0"/>
              <a:t> se </a:t>
            </a:r>
            <a:r>
              <a:rPr lang="en-US" dirty="0" err="1" smtClean="0"/>
              <a:t>veliki</a:t>
            </a:r>
            <a:r>
              <a:rPr lang="en-US" dirty="0" smtClean="0"/>
              <a:t> </a:t>
            </a:r>
            <a:r>
              <a:rPr lang="en-US" dirty="0" err="1" smtClean="0"/>
              <a:t>broj</a:t>
            </a:r>
            <a:r>
              <a:rPr lang="en-US" dirty="0" smtClean="0"/>
              <a:t> </a:t>
            </a:r>
            <a:r>
              <a:rPr lang="en-US" dirty="0" err="1" smtClean="0"/>
              <a:t>gena</a:t>
            </a:r>
            <a:r>
              <a:rPr lang="en-US" dirty="0" smtClean="0"/>
              <a:t> </a:t>
            </a:r>
            <a:r>
              <a:rPr lang="en-US" dirty="0" err="1" smtClean="0"/>
              <a:t>izgubi</a:t>
            </a:r>
            <a:r>
              <a:rPr lang="en-US" dirty="0" smtClean="0"/>
              <a:t> </a:t>
            </a:r>
            <a:r>
              <a:rPr lang="en-US" dirty="0" err="1" smtClean="0"/>
              <a:t>ili</a:t>
            </a:r>
            <a:r>
              <a:rPr lang="en-US" dirty="0" smtClean="0"/>
              <a:t> </a:t>
            </a:r>
            <a:r>
              <a:rPr lang="en-US" dirty="0" err="1" smtClean="0"/>
              <a:t>dobije</a:t>
            </a:r>
            <a:r>
              <a:rPr lang="en-US" dirty="0" smtClean="0"/>
              <a:t> u </a:t>
            </a:r>
            <a:r>
              <a:rPr lang="en-US" dirty="0" err="1" smtClean="0"/>
              <a:t>jednom</a:t>
            </a:r>
            <a:r>
              <a:rPr lang="en-US" dirty="0" smtClean="0"/>
              <a:t> </a:t>
            </a:r>
            <a:r>
              <a:rPr lang="en-US" dirty="0" err="1" smtClean="0"/>
              <a:t>događaju</a:t>
            </a:r>
            <a:r>
              <a:rPr lang="en-US" dirty="0" smtClean="0"/>
              <a:t>, </a:t>
            </a:r>
            <a:r>
              <a:rPr lang="en-US" dirty="0" err="1" smtClean="0"/>
              <a:t>kao</a:t>
            </a:r>
            <a:r>
              <a:rPr lang="en-US" dirty="0" smtClean="0"/>
              <a:t> </a:t>
            </a:r>
            <a:r>
              <a:rPr lang="en-US" dirty="0" err="1" smtClean="0"/>
              <a:t>što</a:t>
            </a:r>
            <a:r>
              <a:rPr lang="en-US" dirty="0" smtClean="0"/>
              <a:t> je </a:t>
            </a:r>
            <a:r>
              <a:rPr lang="en-US" dirty="0" err="1" smtClean="0"/>
              <a:t>dobitak</a:t>
            </a:r>
            <a:r>
              <a:rPr lang="en-US" dirty="0" smtClean="0"/>
              <a:t> </a:t>
            </a:r>
            <a:r>
              <a:rPr lang="en-US" dirty="0" err="1" smtClean="0"/>
              <a:t>ili</a:t>
            </a:r>
            <a:r>
              <a:rPr lang="en-US" dirty="0" smtClean="0"/>
              <a:t> </a:t>
            </a:r>
            <a:r>
              <a:rPr lang="en-US" dirty="0" err="1" smtClean="0"/>
              <a:t>gubitak</a:t>
            </a:r>
            <a:r>
              <a:rPr lang="en-US" dirty="0" smtClean="0"/>
              <a:t> </a:t>
            </a:r>
            <a:r>
              <a:rPr lang="en-US" dirty="0" err="1" smtClean="0"/>
              <a:t>plazmida</a:t>
            </a:r>
            <a:r>
              <a:rPr lang="en-US" dirty="0" smtClean="0"/>
              <a:t>, </a:t>
            </a:r>
            <a:r>
              <a:rPr lang="en-US" dirty="0" err="1" smtClean="0"/>
              <a:t>najvjerovatniji</a:t>
            </a:r>
            <a:r>
              <a:rPr lang="en-US" dirty="0" smtClean="0"/>
              <a:t> </a:t>
            </a:r>
            <a:r>
              <a:rPr lang="en-US" dirty="0" err="1" smtClean="0"/>
              <a:t>soj</a:t>
            </a:r>
            <a:r>
              <a:rPr lang="en-US" dirty="0" smtClean="0"/>
              <a:t> je </a:t>
            </a:r>
            <a:r>
              <a:rPr lang="en-US" dirty="0" err="1" smtClean="0"/>
              <a:t>netačan</a:t>
            </a:r>
            <a:r>
              <a:rPr lang="en-US" dirty="0" smtClean="0"/>
              <a:t>. 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403" name="Google Shape;403;p45"/>
          <p:cNvPicPr preferRelativeResize="0"/>
          <p:nvPr/>
        </p:nvPicPr>
        <p:blipFill rotWithShape="1">
          <a:blip r:embed="rId3">
            <a:alphaModFix/>
          </a:blip>
          <a:srcRect l="29945" t="6866" r="29949" b="6874"/>
          <a:stretch/>
        </p:blipFill>
        <p:spPr>
          <a:xfrm>
            <a:off x="8279898" y="3443200"/>
            <a:ext cx="864102" cy="1314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822;p60"/>
          <p:cNvPicPr preferRelativeResize="0"/>
          <p:nvPr/>
        </p:nvPicPr>
        <p:blipFill rotWithShape="1">
          <a:blip r:embed="rId4">
            <a:alphaModFix/>
          </a:blip>
          <a:srcRect l="12896" r="34444" b="16022"/>
          <a:stretch/>
        </p:blipFill>
        <p:spPr>
          <a:xfrm rot="10800000" flipH="1">
            <a:off x="-9525" y="-1"/>
            <a:ext cx="1696200" cy="2705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45"/>
          <p:cNvSpPr txBox="1">
            <a:spLocks noGrp="1"/>
          </p:cNvSpPr>
          <p:nvPr>
            <p:ph type="title"/>
          </p:nvPr>
        </p:nvSpPr>
        <p:spPr>
          <a:xfrm>
            <a:off x="1457539" y="316260"/>
            <a:ext cx="6854562" cy="838772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lvl="0" algn="ctr"/>
            <a:r>
              <a:rPr lang="sr-Latn-RS" sz="3200" dirty="0" smtClean="0"/>
              <a:t>Diskusija</a:t>
            </a:r>
            <a:endParaRPr/>
          </a:p>
        </p:txBody>
      </p:sp>
      <p:sp>
        <p:nvSpPr>
          <p:cNvPr id="28" name="Text Placeholder 27"/>
          <p:cNvSpPr>
            <a:spLocks noGrp="1"/>
          </p:cNvSpPr>
          <p:nvPr>
            <p:ph type="body" idx="1"/>
          </p:nvPr>
        </p:nvSpPr>
        <p:spPr>
          <a:xfrm>
            <a:off x="770021" y="1223783"/>
            <a:ext cx="7617708" cy="3293215"/>
          </a:xfrm>
        </p:spPr>
        <p:txBody>
          <a:bodyPr anchor="t"/>
          <a:lstStyle/>
          <a:p>
            <a:r>
              <a:rPr lang="en-US" sz="1600" dirty="0" err="1" smtClean="0"/>
              <a:t>Modul</a:t>
            </a:r>
            <a:r>
              <a:rPr lang="en-US" sz="1600" dirty="0" smtClean="0"/>
              <a:t> </a:t>
            </a:r>
            <a:r>
              <a:rPr lang="en-US" sz="1600" dirty="0" err="1" smtClean="0"/>
              <a:t>otpornosti</a:t>
            </a:r>
            <a:r>
              <a:rPr lang="en-US" sz="1600" dirty="0" smtClean="0"/>
              <a:t> </a:t>
            </a:r>
            <a:r>
              <a:rPr lang="en-US" sz="1600" dirty="0" err="1" smtClean="0"/>
              <a:t>na</a:t>
            </a:r>
            <a:r>
              <a:rPr lang="en-US" sz="1600" dirty="0" smtClean="0"/>
              <a:t> </a:t>
            </a:r>
            <a:r>
              <a:rPr lang="en-US" sz="1600" dirty="0" err="1" smtClean="0"/>
              <a:t>antibiotike</a:t>
            </a:r>
            <a:r>
              <a:rPr lang="en-US" sz="1600" dirty="0" smtClean="0"/>
              <a:t> </a:t>
            </a:r>
            <a:r>
              <a:rPr lang="en-US" sz="1600" dirty="0" err="1" smtClean="0"/>
              <a:t>može</a:t>
            </a:r>
            <a:r>
              <a:rPr lang="en-US" sz="1600" dirty="0" smtClean="0"/>
              <a:t> </a:t>
            </a:r>
            <a:r>
              <a:rPr lang="en-US" sz="1600" dirty="0" err="1" smtClean="0"/>
              <a:t>da</a:t>
            </a:r>
            <a:r>
              <a:rPr lang="en-US" sz="1600" dirty="0" smtClean="0"/>
              <a:t> </a:t>
            </a:r>
            <a:r>
              <a:rPr lang="en-US" sz="1600" dirty="0" err="1" smtClean="0"/>
              <a:t>identifikuje</a:t>
            </a:r>
            <a:r>
              <a:rPr lang="en-US" sz="1600" dirty="0" smtClean="0"/>
              <a:t> </a:t>
            </a:r>
            <a:r>
              <a:rPr lang="en-US" sz="1600" dirty="0" err="1" smtClean="0"/>
              <a:t>potencijal</a:t>
            </a:r>
            <a:r>
              <a:rPr lang="en-US" sz="1600" dirty="0" smtClean="0"/>
              <a:t> </a:t>
            </a:r>
            <a:r>
              <a:rPr lang="en-US" sz="1600" dirty="0" err="1" smtClean="0"/>
              <a:t>otpornosti</a:t>
            </a:r>
            <a:r>
              <a:rPr lang="en-US" sz="1600" dirty="0" smtClean="0"/>
              <a:t> </a:t>
            </a:r>
            <a:r>
              <a:rPr lang="en-US" sz="1600" dirty="0" err="1" smtClean="0"/>
              <a:t>izolata</a:t>
            </a:r>
            <a:r>
              <a:rPr lang="en-US" sz="1600" dirty="0" smtClean="0"/>
              <a:t> </a:t>
            </a:r>
            <a:r>
              <a:rPr lang="en-US" sz="1600" dirty="0" err="1" smtClean="0"/>
              <a:t>na</a:t>
            </a:r>
            <a:r>
              <a:rPr lang="en-US" sz="1600" dirty="0" smtClean="0"/>
              <a:t> </a:t>
            </a:r>
            <a:r>
              <a:rPr lang="en-US" sz="1600" dirty="0" err="1" smtClean="0"/>
              <a:t>lijekove</a:t>
            </a:r>
            <a:r>
              <a:rPr lang="en-US" sz="1600" dirty="0" smtClean="0"/>
              <a:t> </a:t>
            </a:r>
            <a:r>
              <a:rPr lang="en-US" sz="1600" dirty="0" err="1" smtClean="0"/>
              <a:t>unutar</a:t>
            </a:r>
            <a:r>
              <a:rPr lang="en-US" sz="1600" dirty="0" smtClean="0"/>
              <a:t> </a:t>
            </a:r>
            <a:r>
              <a:rPr lang="en-US" sz="1600" dirty="0" err="1" smtClean="0"/>
              <a:t>nekoliko</a:t>
            </a:r>
            <a:r>
              <a:rPr lang="en-US" sz="1600" dirty="0" smtClean="0"/>
              <a:t> sati </a:t>
            </a:r>
            <a:r>
              <a:rPr lang="en-US" sz="1600" dirty="0" err="1" smtClean="0"/>
              <a:t>od</a:t>
            </a:r>
            <a:r>
              <a:rPr lang="en-US" sz="1600" dirty="0" smtClean="0"/>
              <a:t> </a:t>
            </a:r>
            <a:r>
              <a:rPr lang="en-US" sz="1600" dirty="0" err="1" smtClean="0"/>
              <a:t>sekvenciranja</a:t>
            </a:r>
            <a:r>
              <a:rPr lang="sr-Latn-RS" sz="1600" dirty="0" smtClean="0"/>
              <a:t>.</a:t>
            </a:r>
          </a:p>
          <a:p>
            <a:endParaRPr lang="sr-Latn-RS" sz="1600" dirty="0" smtClean="0"/>
          </a:p>
          <a:p>
            <a:r>
              <a:rPr lang="en-US" sz="1600" dirty="0" err="1" smtClean="0"/>
              <a:t>Uz</a:t>
            </a:r>
            <a:r>
              <a:rPr lang="en-US" sz="1600" dirty="0" smtClean="0"/>
              <a:t> </a:t>
            </a:r>
            <a:r>
              <a:rPr lang="en-US" sz="1600" dirty="0" err="1" smtClean="0"/>
              <a:t>najnoviju</a:t>
            </a:r>
            <a:r>
              <a:rPr lang="en-US" sz="1600" dirty="0" smtClean="0"/>
              <a:t> </a:t>
            </a:r>
            <a:r>
              <a:rPr lang="en-US" sz="1600" dirty="0" err="1" smtClean="0"/>
              <a:t>hemiju</a:t>
            </a:r>
            <a:r>
              <a:rPr lang="en-US" sz="1600" dirty="0" smtClean="0"/>
              <a:t> (R7.3) </a:t>
            </a:r>
            <a:r>
              <a:rPr lang="en-US" sz="1600" dirty="0" err="1" smtClean="0"/>
              <a:t>koja</a:t>
            </a:r>
            <a:r>
              <a:rPr lang="en-US" sz="1600" dirty="0" smtClean="0"/>
              <a:t> je </a:t>
            </a:r>
            <a:r>
              <a:rPr lang="en-US" sz="1600" dirty="0" err="1" smtClean="0"/>
              <a:t>korištena</a:t>
            </a:r>
            <a:r>
              <a:rPr lang="en-US" sz="1600" dirty="0" smtClean="0"/>
              <a:t>, </a:t>
            </a:r>
            <a:r>
              <a:rPr lang="en-US" sz="1600" dirty="0" err="1" smtClean="0"/>
              <a:t>uspješno</a:t>
            </a:r>
            <a:r>
              <a:rPr lang="en-US" sz="1600" dirty="0" smtClean="0"/>
              <a:t> je </a:t>
            </a:r>
            <a:r>
              <a:rPr lang="en-US" sz="1600" dirty="0" err="1" smtClean="0"/>
              <a:t>identifikovan</a:t>
            </a:r>
            <a:r>
              <a:rPr lang="en-US" sz="1600" dirty="0" smtClean="0"/>
              <a:t> </a:t>
            </a:r>
            <a:r>
              <a:rPr lang="en-US" sz="1600" dirty="0" err="1" smtClean="0"/>
              <a:t>potpuni</a:t>
            </a:r>
            <a:r>
              <a:rPr lang="en-US" sz="1600" dirty="0" smtClean="0"/>
              <a:t> </a:t>
            </a:r>
            <a:r>
              <a:rPr lang="en-US" sz="1600" dirty="0" err="1" smtClean="0"/>
              <a:t>potencijal</a:t>
            </a:r>
            <a:r>
              <a:rPr lang="en-US" sz="1600" dirty="0" smtClean="0"/>
              <a:t> </a:t>
            </a:r>
            <a:r>
              <a:rPr lang="en-US" sz="1600" dirty="0" err="1" smtClean="0"/>
              <a:t>otpornosti</a:t>
            </a:r>
            <a:r>
              <a:rPr lang="en-US" sz="1600" dirty="0" smtClean="0"/>
              <a:t> </a:t>
            </a:r>
            <a:r>
              <a:rPr lang="en-US" sz="1600" dirty="0" err="1" smtClean="0"/>
              <a:t>izolata</a:t>
            </a:r>
            <a:r>
              <a:rPr lang="en-US" sz="1600" dirty="0" smtClean="0"/>
              <a:t> K. </a:t>
            </a:r>
            <a:r>
              <a:rPr lang="en-US" sz="1600" dirty="0" err="1" smtClean="0"/>
              <a:t>Pneumoniae</a:t>
            </a:r>
            <a:r>
              <a:rPr lang="en-US" sz="1600" dirty="0" smtClean="0"/>
              <a:t> bet </a:t>
            </a:r>
            <a:r>
              <a:rPr lang="en-US" sz="1600" dirty="0" err="1" smtClean="0"/>
              <a:t>ikakvih</a:t>
            </a:r>
            <a:r>
              <a:rPr lang="en-US" sz="1600" dirty="0" smtClean="0"/>
              <a:t> </a:t>
            </a:r>
            <a:r>
              <a:rPr lang="en-US" sz="1600" dirty="0" err="1" smtClean="0"/>
              <a:t>lažno</a:t>
            </a:r>
            <a:r>
              <a:rPr lang="en-US" sz="1600" dirty="0" smtClean="0"/>
              <a:t> </a:t>
            </a:r>
            <a:r>
              <a:rPr lang="en-US" sz="1600" dirty="0" err="1" smtClean="0"/>
              <a:t>pozitivnih</a:t>
            </a:r>
            <a:r>
              <a:rPr lang="en-US" sz="1600" dirty="0" smtClean="0"/>
              <a:t> </a:t>
            </a:r>
            <a:r>
              <a:rPr lang="en-US" sz="1600" dirty="0" err="1" smtClean="0"/>
              <a:t>rezultata</a:t>
            </a:r>
            <a:r>
              <a:rPr lang="en-US" sz="1600" dirty="0" smtClean="0"/>
              <a:t> u 9.5 sati </a:t>
            </a:r>
            <a:r>
              <a:rPr lang="en-US" sz="1600" dirty="0" err="1" smtClean="0"/>
              <a:t>i</a:t>
            </a:r>
            <a:r>
              <a:rPr lang="en-US" sz="1600" dirty="0" smtClean="0"/>
              <a:t> </a:t>
            </a:r>
            <a:r>
              <a:rPr lang="en-US" sz="1600" dirty="0" err="1" smtClean="0"/>
              <a:t>približno</a:t>
            </a:r>
            <a:r>
              <a:rPr lang="en-US" sz="1600" dirty="0" smtClean="0"/>
              <a:t> 8000 </a:t>
            </a:r>
            <a:r>
              <a:rPr lang="en-US" sz="1600" dirty="0" err="1" smtClean="0"/>
              <a:t>očitavanja</a:t>
            </a:r>
            <a:r>
              <a:rPr lang="en-US" sz="1600" dirty="0" smtClean="0"/>
              <a:t> </a:t>
            </a:r>
            <a:r>
              <a:rPr lang="sr-Latn-RS" sz="1600" dirty="0" smtClean="0"/>
              <a:t>.</a:t>
            </a:r>
          </a:p>
          <a:p>
            <a:endParaRPr lang="sr-Latn-RS" sz="1600" dirty="0" smtClean="0"/>
          </a:p>
          <a:p>
            <a:r>
              <a:rPr lang="en-US" sz="1600" dirty="0" err="1" smtClean="0"/>
              <a:t>Kako</a:t>
            </a:r>
            <a:r>
              <a:rPr lang="en-US" sz="1600" dirty="0" smtClean="0"/>
              <a:t> bi se </a:t>
            </a:r>
            <a:r>
              <a:rPr lang="en-US" sz="1600" dirty="0" err="1" smtClean="0"/>
              <a:t>postigla</a:t>
            </a:r>
            <a:r>
              <a:rPr lang="en-US" sz="1600" dirty="0" smtClean="0"/>
              <a:t> </a:t>
            </a:r>
            <a:r>
              <a:rPr lang="en-US" sz="1600" dirty="0" err="1" smtClean="0"/>
              <a:t>visoka</a:t>
            </a:r>
            <a:r>
              <a:rPr lang="en-US" sz="1600" dirty="0" smtClean="0"/>
              <a:t> </a:t>
            </a:r>
            <a:r>
              <a:rPr lang="en-US" sz="1600" dirty="0" err="1" smtClean="0"/>
              <a:t>pouzdanost</a:t>
            </a:r>
            <a:r>
              <a:rPr lang="en-US" sz="1600" dirty="0" smtClean="0"/>
              <a:t>, </a:t>
            </a:r>
            <a:r>
              <a:rPr lang="en-US" sz="1600" dirty="0" err="1" smtClean="0"/>
              <a:t>dizajnirana</a:t>
            </a:r>
            <a:r>
              <a:rPr lang="en-US" sz="1600" dirty="0" smtClean="0"/>
              <a:t> je </a:t>
            </a:r>
            <a:r>
              <a:rPr lang="en-US" sz="1600" dirty="0" err="1" smtClean="0"/>
              <a:t>probabilističk</a:t>
            </a:r>
            <a:r>
              <a:rPr lang="sr-Latn-RS" sz="1600" dirty="0" smtClean="0"/>
              <a:t>i</a:t>
            </a:r>
            <a:r>
              <a:rPr lang="en-US" sz="1600" dirty="0" smtClean="0"/>
              <a:t> </a:t>
            </a:r>
            <a:r>
              <a:rPr lang="en-US" sz="1600" dirty="0" err="1" smtClean="0"/>
              <a:t>konačn</a:t>
            </a:r>
            <a:r>
              <a:rPr lang="sr-Latn-RS" sz="1600" dirty="0" smtClean="0"/>
              <a:t>i automat</a:t>
            </a:r>
            <a:r>
              <a:rPr lang="en-US" sz="1600" dirty="0" smtClean="0"/>
              <a:t> </a:t>
            </a:r>
            <a:r>
              <a:rPr lang="en-US" sz="1600" dirty="0" err="1" smtClean="0"/>
              <a:t>za</a:t>
            </a:r>
            <a:r>
              <a:rPr lang="en-US" sz="1600" dirty="0" smtClean="0"/>
              <a:t> </a:t>
            </a:r>
            <a:r>
              <a:rPr lang="en-US" sz="1600" dirty="0" err="1" smtClean="0"/>
              <a:t>ispravljanje</a:t>
            </a:r>
            <a:r>
              <a:rPr lang="en-US" sz="1600" dirty="0" smtClean="0"/>
              <a:t> </a:t>
            </a:r>
            <a:r>
              <a:rPr lang="en-US" sz="1600" dirty="0" err="1" smtClean="0"/>
              <a:t>pogrešaka</a:t>
            </a:r>
            <a:r>
              <a:rPr lang="en-US" sz="1600" dirty="0" smtClean="0"/>
              <a:t>.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pic>
        <p:nvPicPr>
          <p:cNvPr id="403" name="Google Shape;403;p45"/>
          <p:cNvPicPr preferRelativeResize="0"/>
          <p:nvPr/>
        </p:nvPicPr>
        <p:blipFill rotWithShape="1">
          <a:blip r:embed="rId3">
            <a:alphaModFix/>
          </a:blip>
          <a:srcRect l="29945" t="6866" r="29949" b="6874"/>
          <a:stretch/>
        </p:blipFill>
        <p:spPr>
          <a:xfrm>
            <a:off x="8279898" y="3443200"/>
            <a:ext cx="864102" cy="1314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822;p60"/>
          <p:cNvPicPr preferRelativeResize="0"/>
          <p:nvPr/>
        </p:nvPicPr>
        <p:blipFill rotWithShape="1">
          <a:blip r:embed="rId4">
            <a:alphaModFix/>
          </a:blip>
          <a:srcRect l="12896" r="34444" b="16022"/>
          <a:stretch/>
        </p:blipFill>
        <p:spPr>
          <a:xfrm rot="10800000" flipH="1">
            <a:off x="-9525" y="-1"/>
            <a:ext cx="1696200" cy="2705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45"/>
          <p:cNvSpPr txBox="1">
            <a:spLocks noGrp="1"/>
          </p:cNvSpPr>
          <p:nvPr>
            <p:ph type="title"/>
          </p:nvPr>
        </p:nvSpPr>
        <p:spPr>
          <a:xfrm>
            <a:off x="1457539" y="316260"/>
            <a:ext cx="6854562" cy="838772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lvl="0" algn="ctr"/>
            <a:r>
              <a:rPr lang="sr-Latn-RS" sz="3200" dirty="0" smtClean="0"/>
              <a:t>Diskusija</a:t>
            </a:r>
            <a:endParaRPr/>
          </a:p>
        </p:txBody>
      </p:sp>
      <p:sp>
        <p:nvSpPr>
          <p:cNvPr id="28" name="Text Placeholder 27"/>
          <p:cNvSpPr>
            <a:spLocks noGrp="1"/>
          </p:cNvSpPr>
          <p:nvPr>
            <p:ph type="body" idx="1"/>
          </p:nvPr>
        </p:nvSpPr>
        <p:spPr>
          <a:xfrm>
            <a:off x="770021" y="1223783"/>
            <a:ext cx="7617708" cy="3293215"/>
          </a:xfrm>
        </p:spPr>
        <p:txBody>
          <a:bodyPr anchor="t"/>
          <a:lstStyle/>
          <a:p>
            <a:r>
              <a:rPr lang="en-US" sz="1600" dirty="0" err="1" smtClean="0"/>
              <a:t>Jedna</a:t>
            </a:r>
            <a:r>
              <a:rPr lang="en-US" sz="1600" dirty="0" smtClean="0"/>
              <a:t> </a:t>
            </a:r>
            <a:r>
              <a:rPr lang="en-US" sz="1600" dirty="0" err="1" smtClean="0"/>
              <a:t>od</a:t>
            </a:r>
            <a:r>
              <a:rPr lang="en-US" sz="1600" dirty="0" smtClean="0"/>
              <a:t> </a:t>
            </a:r>
            <a:r>
              <a:rPr lang="en-US" sz="1600" dirty="0" err="1" smtClean="0"/>
              <a:t>glavnih</a:t>
            </a:r>
            <a:r>
              <a:rPr lang="en-US" sz="1600" dirty="0" smtClean="0"/>
              <a:t> </a:t>
            </a:r>
            <a:r>
              <a:rPr lang="en-US" sz="1600" dirty="0" err="1" smtClean="0"/>
              <a:t>prednosti</a:t>
            </a:r>
            <a:r>
              <a:rPr lang="en-US" sz="1600" dirty="0" smtClean="0"/>
              <a:t> </a:t>
            </a:r>
            <a:r>
              <a:rPr lang="en-US" sz="1600" dirty="0" err="1" smtClean="0"/>
              <a:t>pristupa</a:t>
            </a:r>
            <a:r>
              <a:rPr lang="en-US" sz="1600" dirty="0" smtClean="0"/>
              <a:t> </a:t>
            </a:r>
            <a:r>
              <a:rPr lang="en-US" sz="1600" dirty="0" err="1" smtClean="0"/>
              <a:t>sekvenciranju</a:t>
            </a:r>
            <a:r>
              <a:rPr lang="en-US" sz="1600" dirty="0" smtClean="0"/>
              <a:t> </a:t>
            </a:r>
            <a:r>
              <a:rPr lang="en-US" sz="1600" dirty="0" err="1" smtClean="0"/>
              <a:t>cijelog</a:t>
            </a:r>
            <a:r>
              <a:rPr lang="en-US" sz="1600" dirty="0" smtClean="0"/>
              <a:t> </a:t>
            </a:r>
            <a:r>
              <a:rPr lang="en-US" sz="1600" dirty="0" err="1" smtClean="0"/>
              <a:t>genoma</a:t>
            </a:r>
            <a:r>
              <a:rPr lang="en-US" sz="1600" dirty="0" smtClean="0"/>
              <a:t> </a:t>
            </a:r>
            <a:r>
              <a:rPr lang="en-US" sz="1600" dirty="0" err="1" smtClean="0"/>
              <a:t>za</a:t>
            </a:r>
            <a:r>
              <a:rPr lang="en-US" sz="1600" dirty="0" smtClean="0"/>
              <a:t> </a:t>
            </a:r>
            <a:r>
              <a:rPr lang="en-US" sz="1600" dirty="0" err="1" smtClean="0"/>
              <a:t>profiliranje</a:t>
            </a:r>
            <a:r>
              <a:rPr lang="en-US" sz="1600" dirty="0" smtClean="0"/>
              <a:t> </a:t>
            </a:r>
            <a:r>
              <a:rPr lang="en-US" sz="1600" dirty="0" err="1" smtClean="0"/>
              <a:t>otpornosti</a:t>
            </a:r>
            <a:r>
              <a:rPr lang="en-US" sz="1600" dirty="0" smtClean="0"/>
              <a:t> </a:t>
            </a:r>
            <a:r>
              <a:rPr lang="en-US" sz="1600" dirty="0" err="1" smtClean="0"/>
              <a:t>na</a:t>
            </a:r>
            <a:r>
              <a:rPr lang="en-US" sz="1600" dirty="0" smtClean="0"/>
              <a:t> </a:t>
            </a:r>
            <a:r>
              <a:rPr lang="en-US" sz="1600" dirty="0" err="1" smtClean="0"/>
              <a:t>lijekove</a:t>
            </a:r>
            <a:r>
              <a:rPr lang="en-US" sz="1600" dirty="0" smtClean="0"/>
              <a:t> je </a:t>
            </a:r>
            <a:r>
              <a:rPr lang="en-US" sz="1600" dirty="0" err="1" smtClean="0"/>
              <a:t>ta</a:t>
            </a:r>
            <a:r>
              <a:rPr lang="en-US" sz="1600" dirty="0" smtClean="0"/>
              <a:t> </a:t>
            </a:r>
            <a:r>
              <a:rPr lang="en-US" sz="1600" dirty="0" err="1" smtClean="0"/>
              <a:t>što</a:t>
            </a:r>
            <a:r>
              <a:rPr lang="en-US" sz="1600" dirty="0" smtClean="0"/>
              <a:t> </a:t>
            </a:r>
            <a:r>
              <a:rPr lang="en-US" sz="1600" dirty="0" err="1" smtClean="0"/>
              <a:t>nije</a:t>
            </a:r>
            <a:r>
              <a:rPr lang="en-US" sz="1600" dirty="0" smtClean="0"/>
              <a:t> </a:t>
            </a:r>
            <a:r>
              <a:rPr lang="en-US" sz="1600" dirty="0" err="1" smtClean="0"/>
              <a:t>potrebno</a:t>
            </a:r>
            <a:r>
              <a:rPr lang="en-US" sz="1600" dirty="0" smtClean="0"/>
              <a:t> </a:t>
            </a:r>
            <a:r>
              <a:rPr lang="en-US" sz="1600" dirty="0" err="1" smtClean="0"/>
              <a:t>ograničiti</a:t>
            </a:r>
            <a:r>
              <a:rPr lang="en-US" sz="1600" dirty="0" smtClean="0"/>
              <a:t> </a:t>
            </a:r>
            <a:r>
              <a:rPr lang="en-US" sz="1600" dirty="0" err="1" smtClean="0"/>
              <a:t>analizu</a:t>
            </a:r>
            <a:r>
              <a:rPr lang="en-US" sz="1600" dirty="0" smtClean="0"/>
              <a:t> </a:t>
            </a:r>
            <a:r>
              <a:rPr lang="en-US" sz="1600" dirty="0" err="1" smtClean="0"/>
              <a:t>na</a:t>
            </a:r>
            <a:r>
              <a:rPr lang="en-US" sz="1600" dirty="0" smtClean="0"/>
              <a:t> </a:t>
            </a:r>
            <a:r>
              <a:rPr lang="en-US" sz="1600" dirty="0" err="1" smtClean="0"/>
              <a:t>određen</a:t>
            </a:r>
            <a:r>
              <a:rPr lang="en-US" sz="1600" dirty="0" smtClean="0"/>
              <a:t> panel </a:t>
            </a:r>
            <a:r>
              <a:rPr lang="en-US" sz="1600" dirty="0" err="1" smtClean="0"/>
              <a:t>testova</a:t>
            </a:r>
            <a:r>
              <a:rPr lang="en-US" sz="1600" dirty="0" smtClean="0"/>
              <a:t> </a:t>
            </a:r>
            <a:r>
              <a:rPr lang="en-US" sz="1600" dirty="0" err="1" smtClean="0"/>
              <a:t>otpornosti</a:t>
            </a:r>
            <a:r>
              <a:rPr lang="en-US" sz="1600" dirty="0" smtClean="0"/>
              <a:t> </a:t>
            </a:r>
            <a:r>
              <a:rPr lang="en-US" sz="1600" dirty="0" err="1" smtClean="0"/>
              <a:t>na</a:t>
            </a:r>
            <a:r>
              <a:rPr lang="en-US" sz="1600" dirty="0" smtClean="0"/>
              <a:t> </a:t>
            </a:r>
            <a:r>
              <a:rPr lang="en-US" sz="1600" dirty="0" err="1" smtClean="0"/>
              <a:t>lijekove</a:t>
            </a:r>
            <a:r>
              <a:rPr lang="en-US" sz="1600" dirty="0" smtClean="0"/>
              <a:t>, </a:t>
            </a:r>
            <a:r>
              <a:rPr lang="en-US" sz="1600" dirty="0" err="1" smtClean="0"/>
              <a:t>već</a:t>
            </a:r>
            <a:r>
              <a:rPr lang="en-US" sz="1600" dirty="0" smtClean="0"/>
              <a:t> je </a:t>
            </a:r>
            <a:r>
              <a:rPr lang="en-US" sz="1600" dirty="0" err="1" smtClean="0"/>
              <a:t>moguće</a:t>
            </a:r>
            <a:r>
              <a:rPr lang="en-US" sz="1600" dirty="0" smtClean="0"/>
              <a:t> </a:t>
            </a:r>
            <a:r>
              <a:rPr lang="en-US" sz="1600" dirty="0" err="1" smtClean="0"/>
              <a:t>otkriti</a:t>
            </a:r>
            <a:r>
              <a:rPr lang="en-US" sz="1600" dirty="0" smtClean="0"/>
              <a:t> </a:t>
            </a:r>
            <a:r>
              <a:rPr lang="en-US" sz="1600" dirty="0" err="1" smtClean="0"/>
              <a:t>potpuni</a:t>
            </a:r>
            <a:r>
              <a:rPr lang="en-US" sz="1600" dirty="0" smtClean="0"/>
              <a:t> </a:t>
            </a:r>
            <a:r>
              <a:rPr lang="en-US" sz="1600" dirty="0" err="1" smtClean="0"/>
              <a:t>profil</a:t>
            </a:r>
            <a:r>
              <a:rPr lang="en-US" sz="1600" dirty="0" smtClean="0"/>
              <a:t> </a:t>
            </a:r>
            <a:r>
              <a:rPr lang="en-US" sz="1600" dirty="0" err="1" smtClean="0"/>
              <a:t>otpornosti</a:t>
            </a:r>
            <a:r>
              <a:rPr lang="en-US" sz="1600" dirty="0" smtClean="0"/>
              <a:t> </a:t>
            </a:r>
            <a:r>
              <a:rPr lang="en-US" sz="1600" dirty="0" err="1" smtClean="0"/>
              <a:t>na</a:t>
            </a:r>
            <a:r>
              <a:rPr lang="en-US" sz="1600" dirty="0" smtClean="0"/>
              <a:t> </a:t>
            </a:r>
            <a:r>
              <a:rPr lang="en-US" sz="1600" dirty="0" err="1" smtClean="0"/>
              <a:t>lijekove</a:t>
            </a:r>
            <a:r>
              <a:rPr lang="en-US" sz="1600" dirty="0" smtClean="0"/>
              <a:t> u </a:t>
            </a:r>
            <a:r>
              <a:rPr lang="en-US" sz="1600" dirty="0" err="1" smtClean="0"/>
              <a:t>uzorku</a:t>
            </a:r>
            <a:r>
              <a:rPr lang="en-US" sz="1600" dirty="0" smtClean="0"/>
              <a:t> </a:t>
            </a:r>
            <a:r>
              <a:rPr lang="sr-Latn-RS" sz="1600" dirty="0" smtClean="0"/>
              <a:t>.</a:t>
            </a:r>
          </a:p>
          <a:p>
            <a:endParaRPr lang="sr-Latn-RS" sz="1600" dirty="0" smtClean="0"/>
          </a:p>
          <a:p>
            <a:pPr>
              <a:buNone/>
            </a:pPr>
            <a:r>
              <a:rPr lang="sr-Latn-RS" sz="1600" dirty="0" smtClean="0"/>
              <a:t>Da sumiramo:</a:t>
            </a:r>
          </a:p>
          <a:p>
            <a:r>
              <a:rPr lang="sr-Latn-RS" dirty="0" smtClean="0"/>
              <a:t>Razvijen </a:t>
            </a:r>
            <a:r>
              <a:rPr lang="en-US" dirty="0" smtClean="0"/>
              <a:t>je </a:t>
            </a:r>
            <a:r>
              <a:rPr lang="en-US" dirty="0" err="1" smtClean="0"/>
              <a:t>cjevovod</a:t>
            </a:r>
            <a:r>
              <a:rPr lang="en-US" dirty="0" smtClean="0"/>
              <a:t> </a:t>
            </a:r>
            <a:r>
              <a:rPr lang="en-US" dirty="0" err="1" smtClean="0"/>
              <a:t>za</a:t>
            </a:r>
            <a:r>
              <a:rPr lang="en-US" dirty="0" smtClean="0"/>
              <a:t> </a:t>
            </a:r>
            <a:r>
              <a:rPr lang="en-US" dirty="0" err="1" smtClean="0"/>
              <a:t>analizu</a:t>
            </a:r>
            <a:r>
              <a:rPr lang="en-US" dirty="0" smtClean="0"/>
              <a:t> </a:t>
            </a:r>
            <a:r>
              <a:rPr lang="en-US" dirty="0" err="1" smtClean="0"/>
              <a:t>MinION</a:t>
            </a:r>
            <a:r>
              <a:rPr lang="en-US" dirty="0" smtClean="0"/>
              <a:t> </a:t>
            </a:r>
            <a:r>
              <a:rPr lang="en-US" dirty="0" err="1" smtClean="0"/>
              <a:t>podataka</a:t>
            </a:r>
            <a:r>
              <a:rPr lang="en-US" dirty="0" smtClean="0"/>
              <a:t> </a:t>
            </a:r>
            <a:r>
              <a:rPr lang="en-US" dirty="0" err="1" smtClean="0"/>
              <a:t>sekvenciranja</a:t>
            </a:r>
            <a:r>
              <a:rPr lang="en-US" dirty="0" smtClean="0"/>
              <a:t> u </a:t>
            </a:r>
            <a:r>
              <a:rPr lang="en-US" dirty="0" err="1" smtClean="0"/>
              <a:t>realnom</a:t>
            </a:r>
            <a:r>
              <a:rPr lang="en-US" dirty="0" smtClean="0"/>
              <a:t> </a:t>
            </a:r>
            <a:r>
              <a:rPr lang="en-US" dirty="0" err="1" smtClean="0"/>
              <a:t>vremenu</a:t>
            </a:r>
            <a:r>
              <a:rPr lang="sr-Latn-RS" dirty="0" smtClean="0"/>
              <a:t>.</a:t>
            </a:r>
          </a:p>
          <a:p>
            <a:endParaRPr lang="sr-Latn-RS" dirty="0" smtClean="0"/>
          </a:p>
          <a:p>
            <a:r>
              <a:rPr lang="en-US" dirty="0" err="1" smtClean="0"/>
              <a:t>Cjevovod</a:t>
            </a:r>
            <a:r>
              <a:rPr lang="en-US" dirty="0" smtClean="0"/>
              <a:t> </a:t>
            </a:r>
            <a:r>
              <a:rPr lang="en-US" dirty="0" err="1" smtClean="0"/>
              <a:t>uključuje</a:t>
            </a:r>
            <a:r>
              <a:rPr lang="en-US" dirty="0" smtClean="0"/>
              <a:t> </a:t>
            </a:r>
            <a:r>
              <a:rPr lang="en-US" dirty="0" err="1" smtClean="0"/>
              <a:t>različite</a:t>
            </a:r>
            <a:r>
              <a:rPr lang="en-US" dirty="0" smtClean="0"/>
              <a:t> streaming </a:t>
            </a:r>
            <a:r>
              <a:rPr lang="en-US" dirty="0" err="1" smtClean="0"/>
              <a:t>algoritme</a:t>
            </a:r>
            <a:r>
              <a:rPr lang="en-US" dirty="0" smtClean="0"/>
              <a:t> </a:t>
            </a:r>
            <a:r>
              <a:rPr lang="en-US" dirty="0" err="1" smtClean="0"/>
              <a:t>za</a:t>
            </a:r>
            <a:r>
              <a:rPr lang="en-US" dirty="0" smtClean="0"/>
              <a:t> </a:t>
            </a:r>
            <a:r>
              <a:rPr lang="en-US" dirty="0" err="1" smtClean="0"/>
              <a:t>identifikaciju</a:t>
            </a:r>
            <a:r>
              <a:rPr lang="en-US" dirty="0" smtClean="0"/>
              <a:t> </a:t>
            </a:r>
            <a:r>
              <a:rPr lang="en-US" dirty="0" err="1" smtClean="0"/>
              <a:t>patogena</a:t>
            </a:r>
            <a:r>
              <a:rPr lang="en-US" dirty="0" smtClean="0"/>
              <a:t> </a:t>
            </a:r>
            <a:r>
              <a:rPr lang="en-US" dirty="0" err="1" smtClean="0"/>
              <a:t>i</a:t>
            </a:r>
            <a:r>
              <a:rPr lang="en-US" dirty="0" smtClean="0"/>
              <a:t> </a:t>
            </a:r>
            <a:r>
              <a:rPr lang="en-US" dirty="0" err="1" smtClean="0"/>
              <a:t>njihove</a:t>
            </a:r>
            <a:r>
              <a:rPr lang="en-US" dirty="0" smtClean="0"/>
              <a:t> </a:t>
            </a:r>
            <a:r>
              <a:rPr lang="en-US" dirty="0" err="1" smtClean="0"/>
              <a:t>otpornosti</a:t>
            </a:r>
            <a:r>
              <a:rPr lang="en-US" dirty="0" smtClean="0"/>
              <a:t> </a:t>
            </a:r>
            <a:r>
              <a:rPr lang="en-US" dirty="0" err="1" smtClean="0"/>
              <a:t>na</a:t>
            </a:r>
            <a:r>
              <a:rPr lang="en-US" dirty="0" smtClean="0"/>
              <a:t> </a:t>
            </a:r>
            <a:r>
              <a:rPr lang="en-US" dirty="0" err="1" smtClean="0"/>
              <a:t>antibiotike</a:t>
            </a:r>
            <a:r>
              <a:rPr lang="en-US" dirty="0" smtClean="0"/>
              <a:t>. 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403" name="Google Shape;403;p45"/>
          <p:cNvPicPr preferRelativeResize="0"/>
          <p:nvPr/>
        </p:nvPicPr>
        <p:blipFill rotWithShape="1">
          <a:blip r:embed="rId3">
            <a:alphaModFix/>
          </a:blip>
          <a:srcRect l="29945" t="6866" r="29949" b="6874"/>
          <a:stretch/>
        </p:blipFill>
        <p:spPr>
          <a:xfrm>
            <a:off x="8279898" y="3443200"/>
            <a:ext cx="864102" cy="1314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822;p60"/>
          <p:cNvPicPr preferRelativeResize="0"/>
          <p:nvPr/>
        </p:nvPicPr>
        <p:blipFill rotWithShape="1">
          <a:blip r:embed="rId4">
            <a:alphaModFix/>
          </a:blip>
          <a:srcRect l="12896" r="34444" b="16022"/>
          <a:stretch/>
        </p:blipFill>
        <p:spPr>
          <a:xfrm rot="10800000" flipH="1">
            <a:off x="-9525" y="-1"/>
            <a:ext cx="1696200" cy="2705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45"/>
          <p:cNvSpPr txBox="1">
            <a:spLocks noGrp="1"/>
          </p:cNvSpPr>
          <p:nvPr>
            <p:ph type="title"/>
          </p:nvPr>
        </p:nvSpPr>
        <p:spPr>
          <a:xfrm>
            <a:off x="1457539" y="316260"/>
            <a:ext cx="6854562" cy="666892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lvl="0" algn="ctr"/>
            <a:r>
              <a:rPr lang="sr-Latn-RS" sz="3200" dirty="0" smtClean="0"/>
              <a:t>Diskusija</a:t>
            </a:r>
            <a:endParaRPr/>
          </a:p>
        </p:txBody>
      </p:sp>
      <p:sp>
        <p:nvSpPr>
          <p:cNvPr id="28" name="Text Placeholder 27"/>
          <p:cNvSpPr>
            <a:spLocks noGrp="1"/>
          </p:cNvSpPr>
          <p:nvPr>
            <p:ph type="body" idx="1"/>
          </p:nvPr>
        </p:nvSpPr>
        <p:spPr>
          <a:xfrm>
            <a:off x="770021" y="1093155"/>
            <a:ext cx="7617708" cy="3423843"/>
          </a:xfrm>
        </p:spPr>
        <p:txBody>
          <a:bodyPr anchor="t"/>
          <a:lstStyle/>
          <a:p>
            <a:r>
              <a:rPr lang="en-US" dirty="0" err="1" smtClean="0"/>
              <a:t>Jedini</a:t>
            </a:r>
            <a:r>
              <a:rPr lang="en-US" dirty="0" smtClean="0"/>
              <a:t> </a:t>
            </a:r>
            <a:r>
              <a:rPr lang="en-US" dirty="0" err="1" smtClean="0"/>
              <a:t>korak</a:t>
            </a:r>
            <a:r>
              <a:rPr lang="en-US" dirty="0" smtClean="0"/>
              <a:t> u </a:t>
            </a:r>
            <a:r>
              <a:rPr lang="en-US" dirty="0" err="1" smtClean="0"/>
              <a:t>cjevovodu</a:t>
            </a:r>
            <a:r>
              <a:rPr lang="en-US" dirty="0" smtClean="0"/>
              <a:t> u </a:t>
            </a:r>
            <a:r>
              <a:rPr lang="en-US" dirty="0" err="1" smtClean="0"/>
              <a:t>kome</a:t>
            </a:r>
            <a:r>
              <a:rPr lang="en-US" dirty="0" smtClean="0"/>
              <a:t> se </a:t>
            </a:r>
            <a:r>
              <a:rPr lang="en-US" dirty="0" err="1" smtClean="0"/>
              <a:t>podaci</a:t>
            </a:r>
            <a:r>
              <a:rPr lang="en-US" dirty="0" smtClean="0"/>
              <a:t> </a:t>
            </a:r>
            <a:r>
              <a:rPr lang="en-US" dirty="0" err="1" smtClean="0"/>
              <a:t>zapisuju</a:t>
            </a:r>
            <a:r>
              <a:rPr lang="en-US" dirty="0" smtClean="0"/>
              <a:t>, a </a:t>
            </a:r>
            <a:r>
              <a:rPr lang="en-US" dirty="0" err="1" smtClean="0"/>
              <a:t>zatim</a:t>
            </a:r>
            <a:r>
              <a:rPr lang="en-US" dirty="0" smtClean="0"/>
              <a:t> </a:t>
            </a:r>
            <a:r>
              <a:rPr lang="en-US" dirty="0" err="1" smtClean="0"/>
              <a:t>ponovo</a:t>
            </a:r>
            <a:r>
              <a:rPr lang="en-US" dirty="0" smtClean="0"/>
              <a:t> </a:t>
            </a:r>
            <a:r>
              <a:rPr lang="en-US" dirty="0" err="1" smtClean="0"/>
              <a:t>čitaju</a:t>
            </a:r>
            <a:r>
              <a:rPr lang="en-US" dirty="0" smtClean="0"/>
              <a:t> </a:t>
            </a:r>
            <a:r>
              <a:rPr lang="en-US" dirty="0" err="1" smtClean="0"/>
              <a:t>sa</a:t>
            </a:r>
            <a:r>
              <a:rPr lang="en-US" dirty="0" smtClean="0"/>
              <a:t> </a:t>
            </a:r>
            <a:r>
              <a:rPr lang="en-US" dirty="0" err="1" smtClean="0"/>
              <a:t>diska</a:t>
            </a:r>
            <a:r>
              <a:rPr lang="en-US" dirty="0" smtClean="0"/>
              <a:t> je </a:t>
            </a:r>
            <a:r>
              <a:rPr lang="en-US" dirty="0" err="1" smtClean="0"/>
              <a:t>korak</a:t>
            </a:r>
            <a:r>
              <a:rPr lang="en-US" dirty="0" smtClean="0"/>
              <a:t> </a:t>
            </a:r>
            <a:r>
              <a:rPr lang="en-US" dirty="0" err="1" smtClean="0"/>
              <a:t>pozivanja</a:t>
            </a:r>
            <a:r>
              <a:rPr lang="en-US" dirty="0" smtClean="0"/>
              <a:t> </a:t>
            </a:r>
            <a:r>
              <a:rPr lang="en-US" dirty="0" err="1" smtClean="0"/>
              <a:t>baze</a:t>
            </a:r>
            <a:r>
              <a:rPr lang="en-US" dirty="0" smtClean="0"/>
              <a:t> </a:t>
            </a:r>
            <a:r>
              <a:rPr lang="en-US" dirty="0" err="1" smtClean="0"/>
              <a:t>pomoću</a:t>
            </a:r>
            <a:r>
              <a:rPr lang="en-US" dirty="0" smtClean="0"/>
              <a:t> </a:t>
            </a:r>
            <a:r>
              <a:rPr lang="en-US" dirty="0" err="1" smtClean="0"/>
              <a:t>Metrichora</a:t>
            </a:r>
            <a:r>
              <a:rPr lang="en-US" dirty="0" smtClean="0"/>
              <a:t>. </a:t>
            </a:r>
            <a:endParaRPr lang="sr-Latn-RS" dirty="0" smtClean="0"/>
          </a:p>
          <a:p>
            <a:endParaRPr lang="sr-Latn-RS" dirty="0" smtClean="0"/>
          </a:p>
          <a:p>
            <a:r>
              <a:rPr lang="sr-Latn-RS" dirty="0" err="1" smtClean="0"/>
              <a:t>n</a:t>
            </a:r>
            <a:r>
              <a:rPr lang="en-US" dirty="0" err="1" smtClean="0"/>
              <a:t>pRead</a:t>
            </a:r>
            <a:r>
              <a:rPr lang="en-US" dirty="0" smtClean="0"/>
              <a:t> </a:t>
            </a:r>
            <a:r>
              <a:rPr lang="en-US" dirty="0" err="1" smtClean="0"/>
              <a:t>odmah</a:t>
            </a:r>
            <a:r>
              <a:rPr lang="en-US" dirty="0" smtClean="0"/>
              <a:t> </a:t>
            </a:r>
            <a:r>
              <a:rPr lang="en-US" dirty="0" err="1" smtClean="0"/>
              <a:t>identifikuje</a:t>
            </a:r>
            <a:r>
              <a:rPr lang="en-US" dirty="0" smtClean="0"/>
              <a:t> nova </a:t>
            </a:r>
            <a:r>
              <a:rPr lang="en-US" dirty="0" err="1" smtClean="0"/>
              <a:t>čitanja</a:t>
            </a:r>
            <a:r>
              <a:rPr lang="en-US" dirty="0" smtClean="0"/>
              <a:t> </a:t>
            </a:r>
            <a:r>
              <a:rPr lang="en-US" dirty="0" err="1" smtClean="0"/>
              <a:t>kako</a:t>
            </a:r>
            <a:r>
              <a:rPr lang="en-US" dirty="0" smtClean="0"/>
              <a:t> </a:t>
            </a:r>
            <a:r>
              <a:rPr lang="en-US" dirty="0" err="1" smtClean="0"/>
              <a:t>ih</a:t>
            </a:r>
            <a:r>
              <a:rPr lang="en-US" dirty="0" smtClean="0"/>
              <a:t> </a:t>
            </a:r>
            <a:r>
              <a:rPr lang="en-US" dirty="0" err="1" smtClean="0"/>
              <a:t>generiše</a:t>
            </a:r>
            <a:r>
              <a:rPr lang="en-US" dirty="0" smtClean="0"/>
              <a:t> </a:t>
            </a:r>
            <a:r>
              <a:rPr lang="en-US" dirty="0" err="1" smtClean="0"/>
              <a:t>Metrichor</a:t>
            </a:r>
            <a:r>
              <a:rPr lang="en-US" dirty="0" smtClean="0"/>
              <a:t>, </a:t>
            </a:r>
            <a:r>
              <a:rPr lang="en-US" dirty="0" err="1" smtClean="0"/>
              <a:t>međutim</a:t>
            </a:r>
            <a:r>
              <a:rPr lang="en-US" dirty="0" smtClean="0"/>
              <a:t> </a:t>
            </a:r>
            <a:r>
              <a:rPr lang="en-US" dirty="0" err="1" smtClean="0"/>
              <a:t>može</a:t>
            </a:r>
            <a:r>
              <a:rPr lang="en-US" dirty="0" smtClean="0"/>
              <a:t> </a:t>
            </a:r>
            <a:r>
              <a:rPr lang="en-US" dirty="0" err="1" smtClean="0"/>
              <a:t>doći</a:t>
            </a:r>
            <a:r>
              <a:rPr lang="en-US" dirty="0" smtClean="0"/>
              <a:t> do </a:t>
            </a:r>
            <a:r>
              <a:rPr lang="en-US" dirty="0" err="1" smtClean="0"/>
              <a:t>određenog</a:t>
            </a:r>
            <a:r>
              <a:rPr lang="en-US" dirty="0" smtClean="0"/>
              <a:t> </a:t>
            </a:r>
            <a:r>
              <a:rPr lang="en-US" dirty="0" err="1" smtClean="0"/>
              <a:t>kašnjenja</a:t>
            </a:r>
            <a:r>
              <a:rPr lang="en-US" dirty="0" smtClean="0"/>
              <a:t> </a:t>
            </a:r>
            <a:r>
              <a:rPr lang="en-US" dirty="0" err="1" smtClean="0"/>
              <a:t>dok</a:t>
            </a:r>
            <a:r>
              <a:rPr lang="en-US" dirty="0" smtClean="0"/>
              <a:t> se </a:t>
            </a:r>
            <a:r>
              <a:rPr lang="en-US" dirty="0" err="1" smtClean="0"/>
              <a:t>čeka</a:t>
            </a:r>
            <a:r>
              <a:rPr lang="en-US" dirty="0" smtClean="0"/>
              <a:t> </a:t>
            </a:r>
            <a:r>
              <a:rPr lang="en-US" dirty="0" err="1" smtClean="0"/>
              <a:t>da</a:t>
            </a:r>
            <a:r>
              <a:rPr lang="en-US" dirty="0" smtClean="0"/>
              <a:t> se </a:t>
            </a:r>
            <a:r>
              <a:rPr lang="en-US" dirty="0" err="1" smtClean="0"/>
              <a:t>bazni</a:t>
            </a:r>
            <a:r>
              <a:rPr lang="en-US" dirty="0" smtClean="0"/>
              <a:t> </a:t>
            </a:r>
            <a:r>
              <a:rPr lang="en-US" dirty="0" err="1" smtClean="0"/>
              <a:t>podaci</a:t>
            </a:r>
            <a:r>
              <a:rPr lang="en-US" dirty="0" smtClean="0"/>
              <a:t> </a:t>
            </a:r>
            <a:r>
              <a:rPr lang="en-US" dirty="0" err="1" smtClean="0"/>
              <a:t>vrate</a:t>
            </a:r>
            <a:r>
              <a:rPr lang="en-US" dirty="0" smtClean="0"/>
              <a:t> </a:t>
            </a:r>
            <a:r>
              <a:rPr lang="en-US" dirty="0" err="1" smtClean="0"/>
              <a:t>od</a:t>
            </a:r>
            <a:r>
              <a:rPr lang="en-US" dirty="0" smtClean="0"/>
              <a:t> </a:t>
            </a:r>
            <a:r>
              <a:rPr lang="en-US" dirty="0" err="1" smtClean="0"/>
              <a:t>Metrichora</a:t>
            </a:r>
            <a:r>
              <a:rPr lang="sr-Latn-RS" dirty="0" smtClean="0"/>
              <a:t>.</a:t>
            </a:r>
          </a:p>
          <a:p>
            <a:endParaRPr lang="sr-Latn-RS" dirty="0" smtClean="0"/>
          </a:p>
          <a:p>
            <a:r>
              <a:rPr lang="en-US" dirty="0" smtClean="0"/>
              <a:t>Oxford </a:t>
            </a:r>
            <a:r>
              <a:rPr lang="en-US" dirty="0" err="1" smtClean="0"/>
              <a:t>Nanopore</a:t>
            </a:r>
            <a:r>
              <a:rPr lang="en-US" dirty="0" smtClean="0"/>
              <a:t> </a:t>
            </a:r>
            <a:r>
              <a:rPr lang="en-US" dirty="0" err="1" smtClean="0"/>
              <a:t>Tehnologies</a:t>
            </a:r>
            <a:r>
              <a:rPr lang="en-US" dirty="0" smtClean="0"/>
              <a:t> je </a:t>
            </a:r>
            <a:r>
              <a:rPr lang="en-US" dirty="0" err="1" smtClean="0"/>
              <a:t>otvorio</a:t>
            </a:r>
            <a:r>
              <a:rPr lang="en-US" dirty="0" smtClean="0"/>
              <a:t> </a:t>
            </a:r>
            <a:r>
              <a:rPr lang="sr-Latn-RS" dirty="0" smtClean="0"/>
              <a:t>interfejs</a:t>
            </a:r>
            <a:r>
              <a:rPr lang="en-US" dirty="0" smtClean="0"/>
              <a:t> </a:t>
            </a:r>
            <a:r>
              <a:rPr lang="en-US" dirty="0" err="1" smtClean="0"/>
              <a:t>za</a:t>
            </a:r>
            <a:r>
              <a:rPr lang="en-US" dirty="0" smtClean="0"/>
              <a:t> </a:t>
            </a:r>
            <a:r>
              <a:rPr lang="en-US" dirty="0" err="1" smtClean="0"/>
              <a:t>programiranje</a:t>
            </a:r>
            <a:r>
              <a:rPr lang="en-US" dirty="0" smtClean="0"/>
              <a:t> </a:t>
            </a:r>
            <a:r>
              <a:rPr lang="en-US" dirty="0" err="1" smtClean="0"/>
              <a:t>aplikacija</a:t>
            </a:r>
            <a:r>
              <a:rPr lang="en-US" dirty="0" smtClean="0"/>
              <a:t> </a:t>
            </a:r>
            <a:r>
              <a:rPr lang="en-US" dirty="0" err="1" smtClean="0"/>
              <a:t>za</a:t>
            </a:r>
            <a:r>
              <a:rPr lang="en-US" dirty="0" smtClean="0"/>
              <a:t> </a:t>
            </a:r>
            <a:r>
              <a:rPr lang="en-US" dirty="0" err="1" smtClean="0"/>
              <a:t>izvlačenje</a:t>
            </a:r>
            <a:r>
              <a:rPr lang="en-US" dirty="0" smtClean="0"/>
              <a:t> </a:t>
            </a:r>
            <a:r>
              <a:rPr lang="en-US" dirty="0" err="1" smtClean="0"/>
              <a:t>sirovih</a:t>
            </a:r>
            <a:r>
              <a:rPr lang="en-US" dirty="0" smtClean="0"/>
              <a:t> </a:t>
            </a:r>
            <a:r>
              <a:rPr lang="en-US" dirty="0" err="1" smtClean="0"/>
              <a:t>podataka</a:t>
            </a:r>
            <a:r>
              <a:rPr lang="en-US" dirty="0" smtClean="0"/>
              <a:t> </a:t>
            </a:r>
            <a:r>
              <a:rPr lang="en-US" dirty="0" err="1" smtClean="0"/>
              <a:t>direktno</a:t>
            </a:r>
            <a:r>
              <a:rPr lang="en-US" dirty="0" smtClean="0"/>
              <a:t> </a:t>
            </a:r>
            <a:r>
              <a:rPr lang="en-US" dirty="0" err="1" smtClean="0"/>
              <a:t>iz</a:t>
            </a:r>
            <a:r>
              <a:rPr lang="en-US" dirty="0" smtClean="0"/>
              <a:t> </a:t>
            </a:r>
            <a:r>
              <a:rPr lang="en-US" dirty="0" err="1" smtClean="0"/>
              <a:t>MinION</a:t>
            </a:r>
            <a:r>
              <a:rPr lang="en-US" dirty="0" smtClean="0"/>
              <a:t>-a, </a:t>
            </a:r>
            <a:r>
              <a:rPr lang="en-US" dirty="0" err="1" smtClean="0"/>
              <a:t>što</a:t>
            </a:r>
            <a:r>
              <a:rPr lang="en-US" dirty="0" smtClean="0"/>
              <a:t> </a:t>
            </a:r>
            <a:r>
              <a:rPr lang="en-US" dirty="0" err="1" smtClean="0"/>
              <a:t>će</a:t>
            </a:r>
            <a:r>
              <a:rPr lang="en-US" dirty="0" smtClean="0"/>
              <a:t> </a:t>
            </a:r>
            <a:r>
              <a:rPr lang="en-US" dirty="0" err="1" smtClean="0"/>
              <a:t>zajedno</a:t>
            </a:r>
            <a:r>
              <a:rPr lang="en-US" dirty="0" smtClean="0"/>
              <a:t> </a:t>
            </a:r>
            <a:r>
              <a:rPr lang="en-US" dirty="0" err="1" smtClean="0"/>
              <a:t>sa</a:t>
            </a:r>
            <a:r>
              <a:rPr lang="en-US" dirty="0" smtClean="0"/>
              <a:t> </a:t>
            </a:r>
            <a:r>
              <a:rPr lang="en-US" dirty="0" err="1" smtClean="0"/>
              <a:t>algoritmima</a:t>
            </a:r>
            <a:r>
              <a:rPr lang="en-US" dirty="0" smtClean="0"/>
              <a:t> </a:t>
            </a:r>
            <a:r>
              <a:rPr lang="en-US" dirty="0" err="1" smtClean="0"/>
              <a:t>za</a:t>
            </a:r>
            <a:r>
              <a:rPr lang="en-US" dirty="0" smtClean="0"/>
              <a:t> </a:t>
            </a:r>
            <a:r>
              <a:rPr lang="en-US" dirty="0" err="1" smtClean="0"/>
              <a:t>pozivanje</a:t>
            </a:r>
            <a:r>
              <a:rPr lang="en-US" dirty="0" smtClean="0"/>
              <a:t> </a:t>
            </a:r>
            <a:r>
              <a:rPr lang="en-US" dirty="0" err="1" smtClean="0"/>
              <a:t>baze</a:t>
            </a:r>
            <a:r>
              <a:rPr lang="en-US" dirty="0" smtClean="0"/>
              <a:t> </a:t>
            </a:r>
            <a:r>
              <a:rPr lang="en-US" dirty="0" err="1" smtClean="0"/>
              <a:t>otvorenog</a:t>
            </a:r>
            <a:r>
              <a:rPr lang="en-US" dirty="0" smtClean="0"/>
              <a:t> </a:t>
            </a:r>
            <a:r>
              <a:rPr lang="en-US" dirty="0" err="1" smtClean="0"/>
              <a:t>koda</a:t>
            </a:r>
            <a:r>
              <a:rPr lang="en-US" dirty="0" smtClean="0"/>
              <a:t> </a:t>
            </a:r>
            <a:r>
              <a:rPr lang="en-US" dirty="0" err="1" smtClean="0"/>
              <a:t>za</a:t>
            </a:r>
            <a:r>
              <a:rPr lang="en-US" dirty="0" smtClean="0"/>
              <a:t> </a:t>
            </a:r>
            <a:r>
              <a:rPr lang="en-US" dirty="0" err="1" smtClean="0"/>
              <a:t>izvođenje</a:t>
            </a:r>
            <a:r>
              <a:rPr lang="en-US" dirty="0" smtClean="0"/>
              <a:t> </a:t>
            </a:r>
            <a:r>
              <a:rPr lang="en-US" dirty="0" err="1" smtClean="0"/>
              <a:t>na</a:t>
            </a:r>
            <a:r>
              <a:rPr lang="en-US" dirty="0" smtClean="0"/>
              <a:t> </a:t>
            </a:r>
            <a:r>
              <a:rPr lang="en-US" dirty="0" err="1" smtClean="0"/>
              <a:t>lokalnom</a:t>
            </a:r>
            <a:r>
              <a:rPr lang="en-US" dirty="0" smtClean="0"/>
              <a:t> </a:t>
            </a:r>
            <a:r>
              <a:rPr lang="en-US" dirty="0" err="1" smtClean="0"/>
              <a:t>uređaju</a:t>
            </a:r>
            <a:r>
              <a:rPr lang="en-US" dirty="0" smtClean="0"/>
              <a:t>, </a:t>
            </a:r>
            <a:r>
              <a:rPr lang="en-US" dirty="0" err="1" smtClean="0"/>
              <a:t>omogućiti</a:t>
            </a:r>
            <a:r>
              <a:rPr lang="en-US" dirty="0" smtClean="0"/>
              <a:t> </a:t>
            </a:r>
            <a:r>
              <a:rPr lang="en-US" dirty="0" err="1" smtClean="0"/>
              <a:t>razvoj</a:t>
            </a:r>
            <a:r>
              <a:rPr lang="en-US" dirty="0" smtClean="0"/>
              <a:t> </a:t>
            </a:r>
            <a:r>
              <a:rPr lang="en-US" dirty="0" err="1" smtClean="0"/>
              <a:t>potpuno</a:t>
            </a:r>
            <a:r>
              <a:rPr lang="en-US" dirty="0" smtClean="0"/>
              <a:t> </a:t>
            </a:r>
            <a:r>
              <a:rPr lang="en-US" dirty="0" err="1" smtClean="0"/>
              <a:t>strujnog</a:t>
            </a:r>
            <a:r>
              <a:rPr lang="en-US" dirty="0" smtClean="0"/>
              <a:t> </a:t>
            </a:r>
            <a:r>
              <a:rPr lang="en-US" dirty="0" err="1" smtClean="0"/>
              <a:t>cjevovoda</a:t>
            </a:r>
            <a:r>
              <a:rPr lang="en-US" dirty="0" smtClean="0"/>
              <a:t>. </a:t>
            </a:r>
            <a:endParaRPr lang="sr-Latn-RS" dirty="0" smtClean="0"/>
          </a:p>
          <a:p>
            <a:endParaRPr lang="sr-Latn-RS" dirty="0" smtClean="0"/>
          </a:p>
          <a:p>
            <a:r>
              <a:rPr lang="en-US" dirty="0" err="1" smtClean="0"/>
              <a:t>Opisani</a:t>
            </a:r>
            <a:r>
              <a:rPr lang="en-US" dirty="0" smtClean="0"/>
              <a:t> </a:t>
            </a:r>
            <a:r>
              <a:rPr lang="en-US" dirty="0" err="1" smtClean="0"/>
              <a:t>cjevovod</a:t>
            </a:r>
            <a:r>
              <a:rPr lang="en-US" dirty="0" smtClean="0"/>
              <a:t> </a:t>
            </a:r>
            <a:r>
              <a:rPr lang="en-US" dirty="0" err="1" smtClean="0"/>
              <a:t>može</a:t>
            </a:r>
            <a:r>
              <a:rPr lang="en-US" dirty="0" smtClean="0"/>
              <a:t> </a:t>
            </a:r>
            <a:r>
              <a:rPr lang="en-US" dirty="0" err="1" smtClean="0"/>
              <a:t>da</a:t>
            </a:r>
            <a:r>
              <a:rPr lang="en-US" dirty="0" smtClean="0"/>
              <a:t> se </a:t>
            </a:r>
            <a:r>
              <a:rPr lang="en-US" dirty="0" err="1" smtClean="0"/>
              <a:t>postavi</a:t>
            </a:r>
            <a:r>
              <a:rPr lang="en-US" dirty="0" smtClean="0"/>
              <a:t> </a:t>
            </a:r>
            <a:r>
              <a:rPr lang="en-US" dirty="0" err="1" smtClean="0"/>
              <a:t>na</a:t>
            </a:r>
            <a:r>
              <a:rPr lang="en-US" dirty="0" smtClean="0"/>
              <a:t> </a:t>
            </a:r>
            <a:r>
              <a:rPr lang="en-US" dirty="0" err="1" smtClean="0"/>
              <a:t>jedan</a:t>
            </a:r>
            <a:r>
              <a:rPr lang="en-US" dirty="0" smtClean="0"/>
              <a:t> </a:t>
            </a:r>
            <a:r>
              <a:rPr lang="en-US" dirty="0" err="1" smtClean="0"/>
              <a:t>računar</a:t>
            </a:r>
            <a:r>
              <a:rPr lang="en-US" dirty="0" smtClean="0"/>
              <a:t> </a:t>
            </a:r>
            <a:r>
              <a:rPr lang="en-US" dirty="0" err="1" smtClean="0"/>
              <a:t>sa</a:t>
            </a:r>
            <a:r>
              <a:rPr lang="en-US" dirty="0" smtClean="0"/>
              <a:t> 16 </a:t>
            </a:r>
            <a:r>
              <a:rPr lang="en-US" dirty="0" err="1" smtClean="0"/>
              <a:t>jezgri</a:t>
            </a:r>
            <a:r>
              <a:rPr lang="en-US" dirty="0" smtClean="0"/>
              <a:t>, </a:t>
            </a:r>
            <a:r>
              <a:rPr lang="en-US" dirty="0" err="1" smtClean="0"/>
              <a:t>ili</a:t>
            </a:r>
            <a:r>
              <a:rPr lang="en-US" dirty="0" smtClean="0"/>
              <a:t> </a:t>
            </a:r>
            <a:r>
              <a:rPr lang="en-US" dirty="0" err="1" smtClean="0"/>
              <a:t>na</a:t>
            </a:r>
            <a:r>
              <a:rPr lang="en-US" dirty="0" smtClean="0"/>
              <a:t> </a:t>
            </a:r>
            <a:r>
              <a:rPr lang="en-US" dirty="0" err="1" smtClean="0"/>
              <a:t>klaster</a:t>
            </a:r>
            <a:r>
              <a:rPr lang="en-US" dirty="0" smtClean="0"/>
              <a:t> </a:t>
            </a:r>
            <a:r>
              <a:rPr lang="en-US" dirty="0" err="1" smtClean="0"/>
              <a:t>računaru</a:t>
            </a:r>
            <a:r>
              <a:rPr lang="en-US" dirty="0" smtClean="0"/>
              <a:t> </a:t>
            </a:r>
            <a:r>
              <a:rPr lang="en-US" dirty="0" err="1" smtClean="0"/>
              <a:t>visokih</a:t>
            </a:r>
            <a:r>
              <a:rPr lang="en-US" dirty="0" smtClean="0"/>
              <a:t> </a:t>
            </a:r>
            <a:r>
              <a:rPr lang="en-US" dirty="0" err="1" smtClean="0"/>
              <a:t>performansi</a:t>
            </a:r>
            <a:r>
              <a:rPr lang="en-US" dirty="0" smtClean="0"/>
              <a:t> </a:t>
            </a:r>
            <a:r>
              <a:rPr lang="en-US" dirty="0" err="1" smtClean="0"/>
              <a:t>za</a:t>
            </a:r>
            <a:r>
              <a:rPr lang="en-US" dirty="0" smtClean="0"/>
              <a:t> </a:t>
            </a:r>
            <a:r>
              <a:rPr lang="en-US" dirty="0" err="1" smtClean="0"/>
              <a:t>skaliranje</a:t>
            </a:r>
            <a:r>
              <a:rPr lang="en-US" dirty="0" smtClean="0"/>
              <a:t>.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403" name="Google Shape;403;p45"/>
          <p:cNvPicPr preferRelativeResize="0"/>
          <p:nvPr/>
        </p:nvPicPr>
        <p:blipFill rotWithShape="1">
          <a:blip r:embed="rId3">
            <a:alphaModFix/>
          </a:blip>
          <a:srcRect l="29945" t="6866" r="29949" b="6874"/>
          <a:stretch/>
        </p:blipFill>
        <p:spPr>
          <a:xfrm>
            <a:off x="8279898" y="3443200"/>
            <a:ext cx="864102" cy="1314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822;p60"/>
          <p:cNvPicPr preferRelativeResize="0"/>
          <p:nvPr/>
        </p:nvPicPr>
        <p:blipFill rotWithShape="1">
          <a:blip r:embed="rId4">
            <a:alphaModFix/>
          </a:blip>
          <a:srcRect l="12896" r="34444" b="16022"/>
          <a:stretch/>
        </p:blipFill>
        <p:spPr>
          <a:xfrm rot="10800000" flipH="1">
            <a:off x="-9525" y="-1"/>
            <a:ext cx="1696200" cy="2705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653372" y="2275687"/>
            <a:ext cx="4482393" cy="1471290"/>
          </a:xfrm>
        </p:spPr>
        <p:txBody>
          <a:bodyPr/>
          <a:lstStyle/>
          <a:p>
            <a:r>
              <a:rPr lang="sr-Latn-RS" sz="3600" b="1" dirty="0" smtClean="0"/>
              <a:t>Metode</a:t>
            </a:r>
            <a:endParaRPr lang="en-US" sz="3600" b="1" dirty="0"/>
          </a:p>
        </p:txBody>
      </p:sp>
      <p:sp>
        <p:nvSpPr>
          <p:cNvPr id="9" name="Title 8"/>
          <p:cNvSpPr>
            <a:spLocks noGrp="1"/>
          </p:cNvSpPr>
          <p:nvPr>
            <p:ph type="title" idx="2"/>
          </p:nvPr>
        </p:nvSpPr>
        <p:spPr>
          <a:xfrm>
            <a:off x="2347021" y="1125636"/>
            <a:ext cx="961200" cy="960900"/>
          </a:xfrm>
        </p:spPr>
        <p:txBody>
          <a:bodyPr/>
          <a:lstStyle/>
          <a:p>
            <a:r>
              <a:rPr lang="sr-Latn-RS" dirty="0" smtClean="0"/>
              <a:t>3</a:t>
            </a:r>
            <a:endParaRPr lang="en-US" dirty="0"/>
          </a:p>
        </p:txBody>
      </p:sp>
      <p:pic>
        <p:nvPicPr>
          <p:cNvPr id="10" name="Google Shape;1364;p7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5957865" y="2390188"/>
            <a:ext cx="1529126" cy="201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365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5367849" y="3887688"/>
            <a:ext cx="465000" cy="51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366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7612033" y="3768112"/>
            <a:ext cx="635875" cy="63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67;p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12688" y="2035475"/>
            <a:ext cx="379100" cy="39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368;p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49100" y="2977750"/>
            <a:ext cx="537686" cy="56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369;p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24388" y="3118412"/>
            <a:ext cx="211125" cy="22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371;p7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47900" y="2622163"/>
            <a:ext cx="54300" cy="5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653372" y="2275687"/>
            <a:ext cx="4482393" cy="1471290"/>
          </a:xfrm>
        </p:spPr>
        <p:txBody>
          <a:bodyPr/>
          <a:lstStyle/>
          <a:p>
            <a:r>
              <a:rPr lang="en-US" sz="3600" b="1" dirty="0" err="1" smtClean="0"/>
              <a:t>Ekstrakcija</a:t>
            </a:r>
            <a:r>
              <a:rPr lang="en-US" sz="3600" b="1" dirty="0" smtClean="0"/>
              <a:t> DNK</a:t>
            </a:r>
            <a:endParaRPr lang="en-US" sz="3600" b="1" dirty="0"/>
          </a:p>
        </p:txBody>
      </p:sp>
      <p:sp>
        <p:nvSpPr>
          <p:cNvPr id="9" name="Title 8"/>
          <p:cNvSpPr>
            <a:spLocks noGrp="1"/>
          </p:cNvSpPr>
          <p:nvPr>
            <p:ph type="title" idx="2"/>
          </p:nvPr>
        </p:nvSpPr>
        <p:spPr>
          <a:xfrm>
            <a:off x="2347021" y="1125636"/>
            <a:ext cx="961200" cy="960900"/>
          </a:xfrm>
        </p:spPr>
        <p:txBody>
          <a:bodyPr/>
          <a:lstStyle/>
          <a:p>
            <a:r>
              <a:rPr lang="sr-Latn-RS" dirty="0" smtClean="0"/>
              <a:t>3.1</a:t>
            </a:r>
            <a:endParaRPr lang="en-US" dirty="0"/>
          </a:p>
        </p:txBody>
      </p:sp>
      <p:pic>
        <p:nvPicPr>
          <p:cNvPr id="10" name="Google Shape;1364;p7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5957865" y="2390188"/>
            <a:ext cx="1529126" cy="201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365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5367849" y="3887688"/>
            <a:ext cx="465000" cy="51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366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7612033" y="3768112"/>
            <a:ext cx="635875" cy="63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67;p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12688" y="2035475"/>
            <a:ext cx="379100" cy="39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368;p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49100" y="2977750"/>
            <a:ext cx="537686" cy="56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369;p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24388" y="3118412"/>
            <a:ext cx="211125" cy="22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371;p7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47900" y="2622163"/>
            <a:ext cx="54300" cy="5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45"/>
          <p:cNvSpPr txBox="1">
            <a:spLocks noGrp="1"/>
          </p:cNvSpPr>
          <p:nvPr>
            <p:ph type="title"/>
          </p:nvPr>
        </p:nvSpPr>
        <p:spPr>
          <a:xfrm>
            <a:off x="1457539" y="316259"/>
            <a:ext cx="6854562" cy="935025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lvl="0" algn="ctr"/>
            <a:r>
              <a:rPr lang="en-US" sz="3200" dirty="0" err="1" smtClean="0"/>
              <a:t>Ekstrakcija</a:t>
            </a:r>
            <a:r>
              <a:rPr lang="en-US" sz="3200" dirty="0" smtClean="0"/>
              <a:t> DNK</a:t>
            </a:r>
            <a:endParaRPr/>
          </a:p>
        </p:txBody>
      </p:sp>
      <p:sp>
        <p:nvSpPr>
          <p:cNvPr id="28" name="Text Placeholder 27"/>
          <p:cNvSpPr>
            <a:spLocks noGrp="1"/>
          </p:cNvSpPr>
          <p:nvPr>
            <p:ph type="body" idx="1"/>
          </p:nvPr>
        </p:nvSpPr>
        <p:spPr>
          <a:xfrm>
            <a:off x="770021" y="1368162"/>
            <a:ext cx="7617708" cy="3148836"/>
          </a:xfrm>
        </p:spPr>
        <p:txBody>
          <a:bodyPr anchor="t"/>
          <a:lstStyle/>
          <a:p>
            <a:r>
              <a:rPr lang="en-US" sz="1200" dirty="0" err="1" smtClean="0"/>
              <a:t>Bakterijski</a:t>
            </a:r>
            <a:r>
              <a:rPr lang="en-US" sz="1200" dirty="0" smtClean="0"/>
              <a:t> </a:t>
            </a:r>
            <a:r>
              <a:rPr lang="en-US" sz="1200" dirty="0" err="1" smtClean="0"/>
              <a:t>sojevi</a:t>
            </a:r>
            <a:r>
              <a:rPr lang="en-US" sz="1200" dirty="0" smtClean="0"/>
              <a:t> K. </a:t>
            </a:r>
            <a:r>
              <a:rPr lang="en-US" sz="1200" dirty="0" err="1" smtClean="0"/>
              <a:t>Pneumoniae</a:t>
            </a:r>
            <a:r>
              <a:rPr lang="en-US" sz="1200" dirty="0" smtClean="0"/>
              <a:t> ATCC BAA-2146, ATCC 13883, K. </a:t>
            </a:r>
            <a:r>
              <a:rPr lang="en-US" sz="1200" dirty="0" err="1" smtClean="0"/>
              <a:t>Quasipneumoniae</a:t>
            </a:r>
            <a:r>
              <a:rPr lang="en-US" sz="1200" dirty="0" smtClean="0"/>
              <a:t> ATCC 700603, </a:t>
            </a:r>
            <a:r>
              <a:rPr lang="en-US" sz="1200" dirty="0" err="1" smtClean="0"/>
              <a:t>E.coli</a:t>
            </a:r>
            <a:r>
              <a:rPr lang="en-US" sz="1200" dirty="0" smtClean="0"/>
              <a:t> ATCC 25922 </a:t>
            </a:r>
            <a:r>
              <a:rPr lang="en-US" sz="1200" dirty="0" err="1" smtClean="0"/>
              <a:t>i</a:t>
            </a:r>
            <a:r>
              <a:rPr lang="en-US" sz="1200" dirty="0" smtClean="0"/>
              <a:t> S. </a:t>
            </a:r>
            <a:r>
              <a:rPr lang="en-US" sz="1200" dirty="0" err="1" smtClean="0"/>
              <a:t>Aureus</a:t>
            </a:r>
            <a:r>
              <a:rPr lang="en-US" sz="1200" dirty="0" smtClean="0"/>
              <a:t> ATCC 25923 </a:t>
            </a:r>
            <a:r>
              <a:rPr lang="en-US" sz="1200" dirty="0" err="1" smtClean="0"/>
              <a:t>dobijeni</a:t>
            </a:r>
            <a:r>
              <a:rPr lang="en-US" sz="1200" dirty="0" smtClean="0"/>
              <a:t> </a:t>
            </a:r>
            <a:r>
              <a:rPr lang="en-US" sz="1200" dirty="0" err="1" smtClean="0"/>
              <a:t>su</a:t>
            </a:r>
            <a:r>
              <a:rPr lang="en-US" sz="1200" dirty="0" smtClean="0"/>
              <a:t> </a:t>
            </a:r>
            <a:r>
              <a:rPr lang="en-US" sz="1200" dirty="0" err="1" smtClean="0"/>
              <a:t>iz</a:t>
            </a:r>
            <a:r>
              <a:rPr lang="en-US" sz="1200" dirty="0" smtClean="0"/>
              <a:t> American Type Collection (ATCC, SAD).</a:t>
            </a:r>
            <a:endParaRPr lang="sr-Latn-RS" sz="1200" dirty="0" smtClean="0"/>
          </a:p>
          <a:p>
            <a:endParaRPr lang="sr-Latn-RS" sz="1200" dirty="0" smtClean="0"/>
          </a:p>
          <a:p>
            <a:r>
              <a:rPr lang="en-US" sz="1200" dirty="0" smtClean="0"/>
              <a:t> </a:t>
            </a:r>
            <a:r>
              <a:rPr lang="en-US" sz="1200" dirty="0" err="1" smtClean="0"/>
              <a:t>Klinički</a:t>
            </a:r>
            <a:r>
              <a:rPr lang="en-US" sz="1200" dirty="0" smtClean="0"/>
              <a:t> </a:t>
            </a:r>
            <a:r>
              <a:rPr lang="en-US" sz="1200" dirty="0" err="1" smtClean="0"/>
              <a:t>izolat</a:t>
            </a:r>
            <a:r>
              <a:rPr lang="en-US" sz="1200" dirty="0" smtClean="0"/>
              <a:t> K. </a:t>
            </a:r>
            <a:r>
              <a:rPr lang="en-US" sz="1200" dirty="0" err="1" smtClean="0"/>
              <a:t>Pneumoniae</a:t>
            </a:r>
            <a:r>
              <a:rPr lang="en-US" sz="1200" dirty="0" smtClean="0"/>
              <a:t> </a:t>
            </a:r>
            <a:r>
              <a:rPr lang="en-US" sz="1200" dirty="0" err="1" smtClean="0"/>
              <a:t>dobijen</a:t>
            </a:r>
            <a:r>
              <a:rPr lang="en-US" sz="1200" dirty="0" smtClean="0"/>
              <a:t> je </a:t>
            </a:r>
            <a:r>
              <a:rPr lang="en-US" sz="1200" dirty="0" err="1" smtClean="0"/>
              <a:t>iz</a:t>
            </a:r>
            <a:r>
              <a:rPr lang="en-US" sz="1200" dirty="0" smtClean="0"/>
              <a:t> </a:t>
            </a:r>
            <a:r>
              <a:rPr lang="en-US" sz="1200" dirty="0" err="1" smtClean="0"/>
              <a:t>opšte</a:t>
            </a:r>
            <a:r>
              <a:rPr lang="en-US" sz="1200" dirty="0" smtClean="0"/>
              <a:t> </a:t>
            </a:r>
            <a:r>
              <a:rPr lang="en-US" sz="1200" dirty="0" err="1" smtClean="0"/>
              <a:t>bolnice</a:t>
            </a:r>
            <a:r>
              <a:rPr lang="en-US" sz="1200" dirty="0" smtClean="0"/>
              <a:t> Hygeia, </a:t>
            </a:r>
            <a:r>
              <a:rPr lang="en-US" sz="1200" dirty="0" err="1" smtClean="0"/>
              <a:t>Atena</a:t>
            </a:r>
            <a:r>
              <a:rPr lang="en-US" sz="1200" dirty="0" smtClean="0"/>
              <a:t> (</a:t>
            </a:r>
            <a:r>
              <a:rPr lang="en-US" sz="1200" dirty="0" err="1" smtClean="0"/>
              <a:t>Grčka</a:t>
            </a:r>
            <a:r>
              <a:rPr lang="en-US" sz="1200" dirty="0" smtClean="0"/>
              <a:t>) </a:t>
            </a:r>
            <a:r>
              <a:rPr lang="en-US" sz="1200" dirty="0" err="1" smtClean="0"/>
              <a:t>iz</a:t>
            </a:r>
            <a:r>
              <a:rPr lang="en-US" sz="1200" dirty="0" smtClean="0"/>
              <a:t> </a:t>
            </a:r>
            <a:r>
              <a:rPr lang="en-US" sz="1200" dirty="0" err="1" smtClean="0"/>
              <a:t>uzorka</a:t>
            </a:r>
            <a:r>
              <a:rPr lang="en-US" sz="1200" dirty="0" smtClean="0"/>
              <a:t> </a:t>
            </a:r>
            <a:r>
              <a:rPr lang="en-US" sz="1200" dirty="0" err="1" smtClean="0"/>
              <a:t>stolice</a:t>
            </a:r>
            <a:r>
              <a:rPr lang="en-US" sz="1200" dirty="0" smtClean="0"/>
              <a:t> </a:t>
            </a:r>
            <a:r>
              <a:rPr lang="en-US" sz="1200" dirty="0" err="1" smtClean="0"/>
              <a:t>pacijenta</a:t>
            </a:r>
            <a:r>
              <a:rPr lang="en-US" sz="1200" dirty="0" smtClean="0"/>
              <a:t> 2014.</a:t>
            </a:r>
            <a:endParaRPr lang="sr-Latn-RS" sz="1200" dirty="0" smtClean="0"/>
          </a:p>
          <a:p>
            <a:pPr>
              <a:buNone/>
            </a:pPr>
            <a:endParaRPr lang="en-US" sz="1200" dirty="0" smtClean="0"/>
          </a:p>
          <a:p>
            <a:r>
              <a:rPr lang="en-US" sz="1200" dirty="0" err="1" smtClean="0"/>
              <a:t>Profiliranje</a:t>
            </a:r>
            <a:r>
              <a:rPr lang="en-US" sz="1200" dirty="0" smtClean="0"/>
              <a:t> </a:t>
            </a:r>
            <a:r>
              <a:rPr lang="en-US" sz="1200" dirty="0" err="1" smtClean="0"/>
              <a:t>kliničke</a:t>
            </a:r>
            <a:r>
              <a:rPr lang="en-US" sz="1200" dirty="0" smtClean="0"/>
              <a:t> </a:t>
            </a:r>
            <a:r>
              <a:rPr lang="en-US" sz="1200" dirty="0" err="1" smtClean="0"/>
              <a:t>osjetljivosti</a:t>
            </a:r>
            <a:r>
              <a:rPr lang="en-US" sz="1200" dirty="0" smtClean="0"/>
              <a:t> </a:t>
            </a:r>
            <a:r>
              <a:rPr lang="en-US" sz="1200" dirty="0" err="1" smtClean="0"/>
              <a:t>od</a:t>
            </a:r>
            <a:r>
              <a:rPr lang="en-US" sz="1200" dirty="0" smtClean="0"/>
              <a:t> </a:t>
            </a:r>
            <a:r>
              <a:rPr lang="en-US" sz="1200" dirty="0" err="1" smtClean="0"/>
              <a:t>strane</a:t>
            </a:r>
            <a:r>
              <a:rPr lang="en-US" sz="1200" dirty="0" smtClean="0"/>
              <a:t> VITEK-a </a:t>
            </a:r>
            <a:r>
              <a:rPr lang="en-US" sz="1200" dirty="0" err="1" smtClean="0"/>
              <a:t>identifikovalo</a:t>
            </a:r>
            <a:r>
              <a:rPr lang="en-US" sz="1200" dirty="0" smtClean="0"/>
              <a:t> je </a:t>
            </a:r>
            <a:r>
              <a:rPr lang="en-US" sz="1200" dirty="0" err="1" smtClean="0"/>
              <a:t>izolat</a:t>
            </a:r>
            <a:r>
              <a:rPr lang="en-US" sz="1200" dirty="0" smtClean="0"/>
              <a:t> </a:t>
            </a:r>
            <a:r>
              <a:rPr lang="en-US" sz="1200" dirty="0" err="1" smtClean="0"/>
              <a:t>kao</a:t>
            </a:r>
            <a:r>
              <a:rPr lang="en-US" sz="1200" dirty="0" smtClean="0"/>
              <a:t> </a:t>
            </a:r>
            <a:r>
              <a:rPr lang="en-US" sz="1200" dirty="0" err="1" smtClean="0"/>
              <a:t>proizvod</a:t>
            </a:r>
            <a:r>
              <a:rPr lang="en-US" sz="1200" dirty="0" smtClean="0"/>
              <a:t> </a:t>
            </a:r>
            <a:r>
              <a:rPr lang="en-US" sz="1200" dirty="0" err="1" smtClean="0"/>
              <a:t>koji</a:t>
            </a:r>
            <a:r>
              <a:rPr lang="en-US" sz="1200" dirty="0" smtClean="0"/>
              <a:t> </a:t>
            </a:r>
            <a:r>
              <a:rPr lang="en-US" sz="1200" dirty="0" err="1" smtClean="0"/>
              <a:t>prouzvodi</a:t>
            </a:r>
            <a:r>
              <a:rPr lang="en-US" sz="1200" dirty="0" smtClean="0"/>
              <a:t> </a:t>
            </a:r>
            <a:r>
              <a:rPr lang="en-US" sz="1200" dirty="0" err="1" smtClean="0"/>
              <a:t>karbapenemazu</a:t>
            </a:r>
            <a:r>
              <a:rPr lang="en-US" sz="1200" dirty="0" smtClean="0"/>
              <a:t>, </a:t>
            </a:r>
            <a:r>
              <a:rPr lang="en-US" sz="1200" dirty="0" err="1" smtClean="0"/>
              <a:t>što</a:t>
            </a:r>
            <a:r>
              <a:rPr lang="en-US" sz="1200" dirty="0" smtClean="0"/>
              <a:t> </a:t>
            </a:r>
            <a:r>
              <a:rPr lang="en-US" sz="1200" dirty="0" err="1" smtClean="0"/>
              <a:t>dovodi</a:t>
            </a:r>
            <a:r>
              <a:rPr lang="en-US" sz="1200" dirty="0" smtClean="0"/>
              <a:t> do </a:t>
            </a:r>
            <a:r>
              <a:rPr lang="en-US" sz="1200" dirty="0" err="1" smtClean="0"/>
              <a:t>otpornosti</a:t>
            </a:r>
            <a:r>
              <a:rPr lang="en-US" sz="1200" dirty="0" smtClean="0"/>
              <a:t> </a:t>
            </a:r>
            <a:r>
              <a:rPr lang="en-US" sz="1200" dirty="0" err="1" smtClean="0"/>
              <a:t>na</a:t>
            </a:r>
            <a:r>
              <a:rPr lang="en-US" sz="1200" dirty="0" smtClean="0"/>
              <a:t> β-</a:t>
            </a:r>
            <a:r>
              <a:rPr lang="en-US" sz="1200" dirty="0" err="1" smtClean="0"/>
              <a:t>laktame</a:t>
            </a:r>
            <a:r>
              <a:rPr lang="en-US" sz="1200" dirty="0" smtClean="0"/>
              <a:t> </a:t>
            </a:r>
            <a:r>
              <a:rPr lang="en-US" sz="1200" dirty="0" err="1" smtClean="0"/>
              <a:t>proširenog</a:t>
            </a:r>
            <a:r>
              <a:rPr lang="en-US" sz="1200" dirty="0" smtClean="0"/>
              <a:t> </a:t>
            </a:r>
            <a:r>
              <a:rPr lang="en-US" sz="1200" dirty="0" err="1" smtClean="0"/>
              <a:t>spektra</a:t>
            </a:r>
            <a:r>
              <a:rPr lang="en-US" sz="1200" dirty="0" smtClean="0"/>
              <a:t>. </a:t>
            </a:r>
            <a:endParaRPr lang="sr-Latn-RS" sz="1200" dirty="0" smtClean="0"/>
          </a:p>
          <a:p>
            <a:endParaRPr lang="sr-Latn-RS" sz="1200" dirty="0" smtClean="0"/>
          </a:p>
          <a:p>
            <a:r>
              <a:rPr lang="sr-Latn-RS" sz="1200" dirty="0" smtClean="0"/>
              <a:t>S</a:t>
            </a:r>
            <a:r>
              <a:rPr lang="en-US" sz="1200" dirty="0" err="1" smtClean="0"/>
              <a:t>matra</a:t>
            </a:r>
            <a:r>
              <a:rPr lang="en-US" sz="1200" dirty="0" smtClean="0"/>
              <a:t> </a:t>
            </a:r>
            <a:r>
              <a:rPr lang="sr-Latn-RS" sz="1200" dirty="0" smtClean="0"/>
              <a:t> se </a:t>
            </a:r>
            <a:r>
              <a:rPr lang="en-US" sz="1200" dirty="0" err="1" smtClean="0"/>
              <a:t>otpornim</a:t>
            </a:r>
            <a:r>
              <a:rPr lang="en-US" sz="1200" dirty="0" smtClean="0"/>
              <a:t> </a:t>
            </a:r>
            <a:r>
              <a:rPr lang="en-US" sz="1200" dirty="0" err="1" smtClean="0"/>
              <a:t>na</a:t>
            </a:r>
            <a:r>
              <a:rPr lang="en-US" sz="1200" dirty="0" smtClean="0"/>
              <a:t> </a:t>
            </a:r>
            <a:r>
              <a:rPr lang="en-US" sz="1200" dirty="0" err="1" smtClean="0"/>
              <a:t>antibiotike</a:t>
            </a:r>
            <a:r>
              <a:rPr lang="en-US" sz="1200" dirty="0" smtClean="0"/>
              <a:t> </a:t>
            </a:r>
            <a:r>
              <a:rPr lang="en-US" sz="1200" dirty="0" err="1" smtClean="0"/>
              <a:t>aminoglikozid</a:t>
            </a:r>
            <a:r>
              <a:rPr lang="en-US" sz="1200" dirty="0" smtClean="0"/>
              <a:t>, </a:t>
            </a:r>
            <a:r>
              <a:rPr lang="en-US" sz="1200" dirty="0" err="1" smtClean="0"/>
              <a:t>fenikol</a:t>
            </a:r>
            <a:r>
              <a:rPr lang="en-US" sz="1200" dirty="0" smtClean="0"/>
              <a:t>, </a:t>
            </a:r>
            <a:r>
              <a:rPr lang="en-US" sz="1200" dirty="0" err="1" smtClean="0"/>
              <a:t>kinolon</a:t>
            </a:r>
            <a:r>
              <a:rPr lang="en-US" sz="1200" dirty="0" smtClean="0"/>
              <a:t>, </a:t>
            </a:r>
            <a:r>
              <a:rPr lang="en-US" sz="1200" dirty="0" err="1" smtClean="0"/>
              <a:t>sulfonamid</a:t>
            </a:r>
            <a:r>
              <a:rPr lang="en-US" sz="1200" dirty="0" smtClean="0"/>
              <a:t>, </a:t>
            </a:r>
            <a:r>
              <a:rPr lang="en-US" sz="1200" dirty="0" err="1" smtClean="0"/>
              <a:t>tetraciklin</a:t>
            </a:r>
            <a:r>
              <a:rPr lang="en-US" sz="1200" dirty="0" smtClean="0"/>
              <a:t> </a:t>
            </a:r>
            <a:r>
              <a:rPr lang="en-US" sz="1200" dirty="0" err="1" smtClean="0"/>
              <a:t>i</a:t>
            </a:r>
            <a:r>
              <a:rPr lang="en-US" sz="1200" dirty="0" smtClean="0"/>
              <a:t> </a:t>
            </a:r>
            <a:r>
              <a:rPr lang="en-US" sz="1200" dirty="0" err="1" smtClean="0"/>
              <a:t>trimetoprim</a:t>
            </a:r>
            <a:r>
              <a:rPr lang="en-US" sz="1200" dirty="0" smtClean="0"/>
              <a:t>. </a:t>
            </a:r>
            <a:r>
              <a:rPr lang="en-US" sz="1200" dirty="0" err="1" smtClean="0"/>
              <a:t>Bakterijske</a:t>
            </a:r>
            <a:r>
              <a:rPr lang="en-US" sz="1200" dirty="0" smtClean="0"/>
              <a:t> </a:t>
            </a:r>
            <a:r>
              <a:rPr lang="en-US" sz="1200" dirty="0" err="1" smtClean="0"/>
              <a:t>kulture</a:t>
            </a:r>
            <a:r>
              <a:rPr lang="en-US" sz="1200" dirty="0" smtClean="0"/>
              <a:t> </a:t>
            </a:r>
            <a:r>
              <a:rPr lang="en-US" sz="1200" dirty="0" err="1" smtClean="0"/>
              <a:t>su</a:t>
            </a:r>
            <a:r>
              <a:rPr lang="en-US" sz="1200" dirty="0" smtClean="0"/>
              <a:t> </a:t>
            </a:r>
            <a:r>
              <a:rPr lang="en-US" sz="1200" dirty="0" err="1" smtClean="0"/>
              <a:t>uzgojene</a:t>
            </a:r>
            <a:r>
              <a:rPr lang="en-US" sz="1200" dirty="0" smtClean="0"/>
              <a:t> </a:t>
            </a:r>
            <a:r>
              <a:rPr lang="en-US" sz="1200" dirty="0" err="1" smtClean="0"/>
              <a:t>preko</a:t>
            </a:r>
            <a:r>
              <a:rPr lang="en-US" sz="1200" dirty="0" smtClean="0"/>
              <a:t> </a:t>
            </a:r>
            <a:r>
              <a:rPr lang="en-US" sz="1200" dirty="0" err="1" smtClean="0"/>
              <a:t>noći</a:t>
            </a:r>
            <a:r>
              <a:rPr lang="en-US" sz="1200" dirty="0" smtClean="0"/>
              <a:t> </a:t>
            </a:r>
            <a:r>
              <a:rPr lang="en-US" sz="1200" dirty="0" err="1" smtClean="0"/>
              <a:t>iz</a:t>
            </a:r>
            <a:r>
              <a:rPr lang="en-US" sz="1200" dirty="0" smtClean="0"/>
              <a:t> </a:t>
            </a:r>
            <a:r>
              <a:rPr lang="en-US" sz="1200" dirty="0" err="1" smtClean="0"/>
              <a:t>jedne</a:t>
            </a:r>
            <a:r>
              <a:rPr lang="en-US" sz="1200" dirty="0" smtClean="0"/>
              <a:t> </a:t>
            </a:r>
            <a:r>
              <a:rPr lang="en-US" sz="1200" dirty="0" err="1" smtClean="0"/>
              <a:t>kolonije</a:t>
            </a:r>
            <a:r>
              <a:rPr lang="en-US" sz="1200" dirty="0" smtClean="0"/>
              <a:t> </a:t>
            </a:r>
            <a:r>
              <a:rPr lang="en-US" sz="1200" dirty="0" err="1" smtClean="0"/>
              <a:t>na</a:t>
            </a:r>
            <a:r>
              <a:rPr lang="en-US" sz="1200" dirty="0" smtClean="0"/>
              <a:t> 37 </a:t>
            </a:r>
            <a:r>
              <a:rPr lang="en-US" sz="1200" dirty="0" err="1" smtClean="0"/>
              <a:t>stepeni</a:t>
            </a:r>
            <a:r>
              <a:rPr lang="en-US" sz="1200" dirty="0" smtClean="0"/>
              <a:t> </a:t>
            </a:r>
            <a:r>
              <a:rPr lang="en-US" sz="1200" dirty="0" err="1" smtClean="0"/>
              <a:t>Celzijusa</a:t>
            </a:r>
            <a:r>
              <a:rPr lang="en-US" sz="1200" dirty="0" smtClean="0"/>
              <a:t> </a:t>
            </a:r>
            <a:r>
              <a:rPr lang="en-US" sz="1200" dirty="0" err="1" smtClean="0"/>
              <a:t>uz</a:t>
            </a:r>
            <a:r>
              <a:rPr lang="en-US" sz="1200" dirty="0" smtClean="0"/>
              <a:t> </a:t>
            </a:r>
            <a:r>
              <a:rPr lang="en-US" sz="1200" dirty="0" err="1" smtClean="0"/>
              <a:t>mućkanje</a:t>
            </a:r>
            <a:r>
              <a:rPr lang="en-US" sz="1200" dirty="0" smtClean="0"/>
              <a:t>.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pic>
        <p:nvPicPr>
          <p:cNvPr id="403" name="Google Shape;403;p45"/>
          <p:cNvPicPr preferRelativeResize="0"/>
          <p:nvPr/>
        </p:nvPicPr>
        <p:blipFill rotWithShape="1">
          <a:blip r:embed="rId3">
            <a:alphaModFix/>
          </a:blip>
          <a:srcRect l="29945" t="6866" r="29949" b="6874"/>
          <a:stretch/>
        </p:blipFill>
        <p:spPr>
          <a:xfrm>
            <a:off x="8279898" y="3443200"/>
            <a:ext cx="864102" cy="1314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822;p60"/>
          <p:cNvPicPr preferRelativeResize="0"/>
          <p:nvPr/>
        </p:nvPicPr>
        <p:blipFill rotWithShape="1">
          <a:blip r:embed="rId4">
            <a:alphaModFix/>
          </a:blip>
          <a:srcRect l="12896" r="34444" b="16022"/>
          <a:stretch/>
        </p:blipFill>
        <p:spPr>
          <a:xfrm rot="10800000" flipH="1">
            <a:off x="-9525" y="-1"/>
            <a:ext cx="1696200" cy="2705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42"/>
          <p:cNvSpPr txBox="1">
            <a:spLocks noGrp="1"/>
          </p:cNvSpPr>
          <p:nvPr>
            <p:ph type="title"/>
          </p:nvPr>
        </p:nvSpPr>
        <p:spPr>
          <a:xfrm>
            <a:off x="715250" y="262208"/>
            <a:ext cx="3538800" cy="90683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b="0" dirty="0" smtClean="0">
                <a:latin typeface="Lato Light"/>
                <a:sym typeface="Lato Light"/>
              </a:rPr>
              <a:t>POZADINA</a:t>
            </a:r>
            <a:endParaRPr/>
          </a:p>
        </p:txBody>
      </p:sp>
      <p:sp>
        <p:nvSpPr>
          <p:cNvPr id="313" name="Google Shape;313;p42"/>
          <p:cNvSpPr txBox="1">
            <a:spLocks noGrp="1"/>
          </p:cNvSpPr>
          <p:nvPr>
            <p:ph type="body" idx="1"/>
          </p:nvPr>
        </p:nvSpPr>
        <p:spPr>
          <a:xfrm>
            <a:off x="738400" y="1053298"/>
            <a:ext cx="7005064" cy="33682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sr-Latn-RS" dirty="0" smtClean="0">
                <a:latin typeface="+mj-lt"/>
              </a:rPr>
              <a:t> </a:t>
            </a:r>
            <a:r>
              <a:rPr lang="sr-Latn-RS" sz="1600" dirty="0" smtClean="0">
                <a:latin typeface="+mj-lt"/>
              </a:rPr>
              <a:t>Masivno paralelno sekvenciranje kratkog čitanja postala je dominantna tehnologija za sekvenciranje DNK.</a:t>
            </a:r>
          </a:p>
          <a:p>
            <a:pPr marL="0" indent="0"/>
            <a:endParaRPr lang="sr-Latn-RS" sz="1600" dirty="0" smtClean="0">
              <a:latin typeface="+mj-lt"/>
            </a:endParaRPr>
          </a:p>
          <a:p>
            <a:pPr marL="0" indent="0"/>
            <a:r>
              <a:rPr lang="sr-Latn-RS" sz="1600" dirty="0" smtClean="0">
                <a:latin typeface="+mj-lt"/>
              </a:rPr>
              <a:t> Ograničenje koje se javlja kod većine savremenih tehnologija je da se sekvenciranje mora završiti prije nego što se počne analiza podataka.</a:t>
            </a:r>
          </a:p>
          <a:p>
            <a:pPr marL="0" indent="0"/>
            <a:endParaRPr lang="sr-Latn-RS" sz="1600" dirty="0" smtClean="0">
              <a:latin typeface="+mj-lt"/>
            </a:endParaRPr>
          </a:p>
          <a:p>
            <a:pPr marL="0" indent="0"/>
            <a:r>
              <a:rPr lang="sr-Latn-RS" sz="1600" dirty="0" smtClean="0">
                <a:latin typeface="+mj-lt"/>
              </a:rPr>
              <a:t> Posljedica je da su algoritmi analize sekvenci donese zaključak o kompletnom skupu podataka sekvenciranja.</a:t>
            </a:r>
          </a:p>
          <a:p>
            <a:pPr marL="0" indent="0"/>
            <a:endParaRPr lang="sr-Latn-RS" sz="1600" dirty="0" smtClean="0">
              <a:latin typeface="+mj-lt"/>
            </a:endParaRPr>
          </a:p>
          <a:p>
            <a:pPr marL="0" indent="0"/>
            <a:r>
              <a:rPr lang="sr-Latn-RS" sz="1600" dirty="0" smtClean="0">
                <a:latin typeface="+mj-lt"/>
              </a:rPr>
              <a:t> Streaming algoritmi se primjenjuju na niz podatkovnih događaja i održavaju interni sažetak podatka i aproksimaciju potpunog zaključivanja, ali nemaju potrebu za pohranjivanjem svih opažanja.</a:t>
            </a:r>
            <a:endParaRPr sz="1600">
              <a:latin typeface="+mj-lt"/>
            </a:endParaRPr>
          </a:p>
        </p:txBody>
      </p:sp>
      <p:sp>
        <p:nvSpPr>
          <p:cNvPr id="315" name="Google Shape;315;p42"/>
          <p:cNvSpPr/>
          <p:nvPr/>
        </p:nvSpPr>
        <p:spPr>
          <a:xfrm>
            <a:off x="7394775" y="4559475"/>
            <a:ext cx="1117800" cy="85500"/>
          </a:xfrm>
          <a:prstGeom prst="ellipse">
            <a:avLst/>
          </a:prstGeom>
          <a:solidFill>
            <a:srgbClr val="000000">
              <a:alpha val="325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16" name="Google Shape;316;p42"/>
          <p:cNvPicPr preferRelativeResize="0"/>
          <p:nvPr/>
        </p:nvPicPr>
        <p:blipFill rotWithShape="1">
          <a:blip r:embed="rId3">
            <a:alphaModFix/>
          </a:blip>
          <a:srcRect r="3493" b="1787"/>
          <a:stretch/>
        </p:blipFill>
        <p:spPr>
          <a:xfrm>
            <a:off x="7852581" y="2869498"/>
            <a:ext cx="1117799" cy="1800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653372" y="2275687"/>
            <a:ext cx="4482393" cy="1471290"/>
          </a:xfrm>
        </p:spPr>
        <p:txBody>
          <a:bodyPr/>
          <a:lstStyle/>
          <a:p>
            <a:r>
              <a:rPr lang="en-US" sz="3600" b="1" dirty="0" err="1" smtClean="0"/>
              <a:t>MinION</a:t>
            </a:r>
            <a:r>
              <a:rPr lang="en-US" sz="3600" b="1" dirty="0" smtClean="0"/>
              <a:t> </a:t>
            </a:r>
            <a:r>
              <a:rPr lang="en-US" sz="3600" b="1" dirty="0" err="1" smtClean="0"/>
              <a:t>sekvenciranje</a:t>
            </a:r>
            <a:endParaRPr lang="en-US" sz="3600" b="1" dirty="0"/>
          </a:p>
        </p:txBody>
      </p:sp>
      <p:sp>
        <p:nvSpPr>
          <p:cNvPr id="9" name="Title 8"/>
          <p:cNvSpPr>
            <a:spLocks noGrp="1"/>
          </p:cNvSpPr>
          <p:nvPr>
            <p:ph type="title" idx="2"/>
          </p:nvPr>
        </p:nvSpPr>
        <p:spPr>
          <a:xfrm>
            <a:off x="2347021" y="1125636"/>
            <a:ext cx="961200" cy="960900"/>
          </a:xfrm>
        </p:spPr>
        <p:txBody>
          <a:bodyPr/>
          <a:lstStyle/>
          <a:p>
            <a:r>
              <a:rPr lang="sr-Latn-RS" dirty="0" smtClean="0"/>
              <a:t>3.2</a:t>
            </a:r>
            <a:endParaRPr lang="en-US" dirty="0"/>
          </a:p>
        </p:txBody>
      </p:sp>
      <p:pic>
        <p:nvPicPr>
          <p:cNvPr id="10" name="Google Shape;1364;p7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5957865" y="2390188"/>
            <a:ext cx="1529126" cy="201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365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5367849" y="3887688"/>
            <a:ext cx="465000" cy="51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366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7612033" y="3768112"/>
            <a:ext cx="635875" cy="63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67;p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12688" y="2035475"/>
            <a:ext cx="379100" cy="39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368;p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49100" y="2977750"/>
            <a:ext cx="537686" cy="56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369;p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24388" y="3118412"/>
            <a:ext cx="211125" cy="22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371;p7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47900" y="2622163"/>
            <a:ext cx="54300" cy="5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45"/>
          <p:cNvSpPr txBox="1">
            <a:spLocks noGrp="1"/>
          </p:cNvSpPr>
          <p:nvPr>
            <p:ph type="title"/>
          </p:nvPr>
        </p:nvSpPr>
        <p:spPr>
          <a:xfrm>
            <a:off x="1457539" y="316259"/>
            <a:ext cx="6854562" cy="935025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lvl="0" algn="ctr"/>
            <a:r>
              <a:rPr lang="en-US" sz="3200" dirty="0" err="1" smtClean="0"/>
              <a:t>MinION</a:t>
            </a:r>
            <a:r>
              <a:rPr lang="en-US" sz="3200" dirty="0" smtClean="0"/>
              <a:t> </a:t>
            </a:r>
            <a:r>
              <a:rPr lang="en-US" sz="3200" dirty="0" err="1" smtClean="0"/>
              <a:t>sekvenciranje</a:t>
            </a:r>
            <a:endParaRPr/>
          </a:p>
        </p:txBody>
      </p:sp>
      <p:sp>
        <p:nvSpPr>
          <p:cNvPr id="28" name="Text Placeholder 27"/>
          <p:cNvSpPr>
            <a:spLocks noGrp="1"/>
          </p:cNvSpPr>
          <p:nvPr>
            <p:ph type="body" idx="1"/>
          </p:nvPr>
        </p:nvSpPr>
        <p:spPr>
          <a:xfrm>
            <a:off x="770021" y="1368162"/>
            <a:ext cx="7617708" cy="3306966"/>
          </a:xfrm>
        </p:spPr>
        <p:txBody>
          <a:bodyPr anchor="t"/>
          <a:lstStyle/>
          <a:p>
            <a:r>
              <a:rPr lang="en-US" sz="1200" dirty="0" err="1" smtClean="0"/>
              <a:t>Priprema</a:t>
            </a:r>
            <a:r>
              <a:rPr lang="en-US" sz="1200" dirty="0" smtClean="0"/>
              <a:t> </a:t>
            </a:r>
            <a:r>
              <a:rPr lang="en-US" sz="1200" dirty="0" err="1" smtClean="0"/>
              <a:t>biblioteke</a:t>
            </a:r>
            <a:r>
              <a:rPr lang="en-US" sz="1200" dirty="0" smtClean="0"/>
              <a:t> </a:t>
            </a:r>
            <a:r>
              <a:rPr lang="en-US" sz="1200" dirty="0" err="1" smtClean="0"/>
              <a:t>vršena</a:t>
            </a:r>
            <a:r>
              <a:rPr lang="en-US" sz="1200" dirty="0" smtClean="0"/>
              <a:t> je </a:t>
            </a:r>
            <a:r>
              <a:rPr lang="en-US" sz="1200" dirty="0" err="1" smtClean="0"/>
              <a:t>korištenjem</a:t>
            </a:r>
            <a:r>
              <a:rPr lang="en-US" sz="1200" dirty="0" smtClean="0"/>
              <a:t> </a:t>
            </a:r>
            <a:r>
              <a:rPr lang="en-US" sz="1200" dirty="0" err="1" smtClean="0"/>
              <a:t>kompleta</a:t>
            </a:r>
            <a:r>
              <a:rPr lang="en-US" sz="1200" dirty="0" smtClean="0"/>
              <a:t> </a:t>
            </a:r>
            <a:r>
              <a:rPr lang="en-US" sz="1200" dirty="0" err="1" smtClean="0"/>
              <a:t>za</a:t>
            </a:r>
            <a:r>
              <a:rPr lang="en-US" sz="1200" dirty="0" smtClean="0"/>
              <a:t> </a:t>
            </a:r>
            <a:r>
              <a:rPr lang="en-US" sz="1200" dirty="0" err="1" smtClean="0"/>
              <a:t>sekvenciranje</a:t>
            </a:r>
            <a:r>
              <a:rPr lang="en-US" sz="1200" dirty="0" smtClean="0"/>
              <a:t> </a:t>
            </a:r>
            <a:r>
              <a:rPr lang="en-US" sz="1200" dirty="0" err="1" smtClean="0"/>
              <a:t>genomske</a:t>
            </a:r>
            <a:r>
              <a:rPr lang="en-US" sz="1200" dirty="0" smtClean="0"/>
              <a:t> DNK-a. </a:t>
            </a:r>
            <a:r>
              <a:rPr lang="en-US" sz="1200" dirty="0" err="1" smtClean="0"/>
              <a:t>Za</a:t>
            </a:r>
            <a:r>
              <a:rPr lang="en-US" sz="1200" dirty="0" smtClean="0"/>
              <a:t> R7 </a:t>
            </a:r>
            <a:r>
              <a:rPr lang="en-US" sz="1200" dirty="0" err="1" smtClean="0"/>
              <a:t>MinION</a:t>
            </a:r>
            <a:r>
              <a:rPr lang="en-US" sz="1200" dirty="0" smtClean="0"/>
              <a:t> Flow Cells SQK-MAP-002, a </a:t>
            </a:r>
            <a:r>
              <a:rPr lang="en-US" sz="1200" dirty="0" err="1" smtClean="0"/>
              <a:t>za</a:t>
            </a:r>
            <a:r>
              <a:rPr lang="en-US" sz="1200" dirty="0" smtClean="0"/>
              <a:t> R7.3 </a:t>
            </a:r>
            <a:r>
              <a:rPr lang="en-US" sz="1200" dirty="0" err="1" smtClean="0"/>
              <a:t>MinION</a:t>
            </a:r>
            <a:r>
              <a:rPr lang="en-US" sz="1200" dirty="0" smtClean="0"/>
              <a:t> Flow Cells SQK-MAP-003 </a:t>
            </a:r>
            <a:r>
              <a:rPr lang="en-US" sz="1200" dirty="0" err="1" smtClean="0"/>
              <a:t>ili</a:t>
            </a:r>
            <a:r>
              <a:rPr lang="en-US" sz="1200" dirty="0" smtClean="0"/>
              <a:t> SQK-MAP-006 </a:t>
            </a:r>
            <a:r>
              <a:rPr lang="en-US" sz="1200" dirty="0" err="1" smtClean="0"/>
              <a:t>setovi</a:t>
            </a:r>
            <a:r>
              <a:rPr lang="en-US" sz="1200" dirty="0" smtClean="0"/>
              <a:t> </a:t>
            </a:r>
            <a:r>
              <a:rPr lang="en-US" sz="1200" dirty="0" err="1" smtClean="0"/>
              <a:t>za</a:t>
            </a:r>
            <a:r>
              <a:rPr lang="en-US" sz="1200" dirty="0" smtClean="0"/>
              <a:t> </a:t>
            </a:r>
            <a:r>
              <a:rPr lang="en-US" sz="1200" dirty="0" err="1" smtClean="0"/>
              <a:t>genomsko</a:t>
            </a:r>
            <a:r>
              <a:rPr lang="en-US" sz="1200" dirty="0" smtClean="0"/>
              <a:t> </a:t>
            </a:r>
            <a:r>
              <a:rPr lang="en-US" sz="1200" dirty="0" err="1" smtClean="0"/>
              <a:t>sekvenciranje</a:t>
            </a:r>
            <a:r>
              <a:rPr lang="en-US" sz="1200" dirty="0" smtClean="0"/>
              <a:t>.</a:t>
            </a:r>
            <a:endParaRPr lang="sr-Latn-RS" sz="1200" dirty="0" smtClean="0"/>
          </a:p>
          <a:p>
            <a:endParaRPr lang="sr-Latn-RS" sz="1200" dirty="0" smtClean="0"/>
          </a:p>
          <a:p>
            <a:r>
              <a:rPr lang="en-US" sz="1200" dirty="0" err="1" smtClean="0"/>
              <a:t>Za</a:t>
            </a:r>
            <a:r>
              <a:rPr lang="en-US" sz="1200" dirty="0" smtClean="0"/>
              <a:t> </a:t>
            </a:r>
            <a:r>
              <a:rPr lang="en-US" sz="1200" dirty="0" err="1" smtClean="0"/>
              <a:t>uzorak</a:t>
            </a:r>
            <a:r>
              <a:rPr lang="en-US" sz="1200" dirty="0" smtClean="0"/>
              <a:t> </a:t>
            </a:r>
            <a:r>
              <a:rPr lang="en-US" sz="1200" dirty="0" err="1" smtClean="0"/>
              <a:t>mješovite</a:t>
            </a:r>
            <a:r>
              <a:rPr lang="en-US" sz="1200" dirty="0" smtClean="0"/>
              <a:t> </a:t>
            </a:r>
            <a:r>
              <a:rPr lang="en-US" sz="1200" dirty="0" err="1" smtClean="0"/>
              <a:t>biblioteke</a:t>
            </a:r>
            <a:r>
              <a:rPr lang="en-US" sz="1200" dirty="0" smtClean="0"/>
              <a:t>, </a:t>
            </a:r>
            <a:r>
              <a:rPr lang="en-US" sz="1200" dirty="0" err="1" smtClean="0"/>
              <a:t>koncentracija</a:t>
            </a:r>
            <a:r>
              <a:rPr lang="en-US" sz="1200" dirty="0" smtClean="0"/>
              <a:t> DNK </a:t>
            </a:r>
            <a:r>
              <a:rPr lang="en-US" sz="1200" dirty="0" err="1" smtClean="0"/>
              <a:t>svake</a:t>
            </a:r>
            <a:r>
              <a:rPr lang="en-US" sz="1200" dirty="0" smtClean="0"/>
              <a:t> </a:t>
            </a:r>
            <a:r>
              <a:rPr lang="en-US" sz="1200" dirty="0" err="1" smtClean="0"/>
              <a:t>biblioteke</a:t>
            </a:r>
            <a:r>
              <a:rPr lang="en-US" sz="1200" dirty="0" smtClean="0"/>
              <a:t> </a:t>
            </a:r>
            <a:r>
              <a:rPr lang="en-US" sz="1200" dirty="0" err="1" smtClean="0"/>
              <a:t>izmjenjena</a:t>
            </a:r>
            <a:r>
              <a:rPr lang="en-US" sz="1200" dirty="0" smtClean="0"/>
              <a:t> je </a:t>
            </a:r>
            <a:r>
              <a:rPr lang="en-US" sz="1200" dirty="0" err="1" smtClean="0"/>
              <a:t>pomoću</a:t>
            </a:r>
            <a:r>
              <a:rPr lang="en-US" sz="1200" dirty="0" smtClean="0"/>
              <a:t> </a:t>
            </a:r>
            <a:r>
              <a:rPr lang="en-US" sz="1200" dirty="0" err="1" smtClean="0"/>
              <a:t>Qubit</a:t>
            </a:r>
            <a:r>
              <a:rPr lang="en-US" sz="1200" dirty="0" smtClean="0"/>
              <a:t> </a:t>
            </a:r>
            <a:r>
              <a:rPr lang="en-US" sz="1200" dirty="0" err="1" smtClean="0"/>
              <a:t>Fluorimetra</a:t>
            </a:r>
            <a:r>
              <a:rPr lang="en-US" sz="1200" dirty="0" smtClean="0"/>
              <a:t>. Na </a:t>
            </a:r>
            <a:r>
              <a:rPr lang="en-US" sz="1200" dirty="0" err="1" smtClean="0"/>
              <a:t>osnovu</a:t>
            </a:r>
            <a:r>
              <a:rPr lang="en-US" sz="1200" dirty="0" smtClean="0"/>
              <a:t> </a:t>
            </a:r>
            <a:r>
              <a:rPr lang="en-US" sz="1200" dirty="0" err="1" smtClean="0"/>
              <a:t>koncentracije</a:t>
            </a:r>
            <a:r>
              <a:rPr lang="en-US" sz="1200" dirty="0" smtClean="0"/>
              <a:t> 75% </a:t>
            </a:r>
            <a:r>
              <a:rPr lang="en-US" sz="1200" dirty="0" err="1" smtClean="0"/>
              <a:t>biblioteke</a:t>
            </a:r>
            <a:r>
              <a:rPr lang="en-US" sz="1200" dirty="0" smtClean="0"/>
              <a:t> </a:t>
            </a:r>
            <a:r>
              <a:rPr lang="en-US" sz="1200" dirty="0" err="1" smtClean="0"/>
              <a:t>E.coli</a:t>
            </a:r>
            <a:r>
              <a:rPr lang="en-US" sz="1200" dirty="0" smtClean="0"/>
              <a:t> </a:t>
            </a:r>
            <a:r>
              <a:rPr lang="en-US" sz="1200" dirty="0" err="1" smtClean="0"/>
              <a:t>i</a:t>
            </a:r>
            <a:r>
              <a:rPr lang="en-US" sz="1200" dirty="0" smtClean="0"/>
              <a:t> 25% </a:t>
            </a:r>
            <a:r>
              <a:rPr lang="en-US" sz="1200" dirty="0" err="1" smtClean="0"/>
              <a:t>bibilioteke</a:t>
            </a:r>
            <a:r>
              <a:rPr lang="en-US" sz="1200" dirty="0" smtClean="0"/>
              <a:t> </a:t>
            </a:r>
            <a:r>
              <a:rPr lang="en-US" sz="1200" dirty="0" err="1" smtClean="0"/>
              <a:t>S.aureus</a:t>
            </a:r>
            <a:r>
              <a:rPr lang="en-US" sz="1200" dirty="0" smtClean="0"/>
              <a:t> </a:t>
            </a:r>
            <a:r>
              <a:rPr lang="en-US" sz="1200" dirty="0" err="1" smtClean="0"/>
              <a:t>pomiješano</a:t>
            </a:r>
            <a:r>
              <a:rPr lang="en-US" sz="1200" dirty="0" smtClean="0"/>
              <a:t> je </a:t>
            </a:r>
            <a:r>
              <a:rPr lang="en-US" sz="1200" dirty="0" err="1" smtClean="0"/>
              <a:t>prije</a:t>
            </a:r>
            <a:r>
              <a:rPr lang="en-US" sz="1200" dirty="0" smtClean="0"/>
              <a:t> </a:t>
            </a:r>
            <a:r>
              <a:rPr lang="en-US" sz="1200" dirty="0" err="1" smtClean="0"/>
              <a:t>sekvenciranja</a:t>
            </a:r>
            <a:r>
              <a:rPr lang="en-US" sz="1200" dirty="0" smtClean="0"/>
              <a:t>.</a:t>
            </a:r>
          </a:p>
          <a:p>
            <a:endParaRPr lang="sr-Latn-RS" sz="1200" dirty="0" smtClean="0"/>
          </a:p>
          <a:p>
            <a:r>
              <a:rPr lang="en-US" sz="1200" dirty="0" err="1" smtClean="0"/>
              <a:t>Za</a:t>
            </a:r>
            <a:r>
              <a:rPr lang="en-US" sz="1200" dirty="0" smtClean="0"/>
              <a:t> </a:t>
            </a:r>
            <a:r>
              <a:rPr lang="en-US" sz="1200" dirty="0" err="1" smtClean="0"/>
              <a:t>sekvenciranje</a:t>
            </a:r>
            <a:r>
              <a:rPr lang="en-US" sz="1200" dirty="0" smtClean="0"/>
              <a:t> </a:t>
            </a:r>
            <a:r>
              <a:rPr lang="en-US" sz="1200" dirty="0" err="1" smtClean="0"/>
              <a:t>svakog</a:t>
            </a:r>
            <a:r>
              <a:rPr lang="en-US" sz="1200" dirty="0" smtClean="0"/>
              <a:t> </a:t>
            </a:r>
            <a:r>
              <a:rPr lang="en-US" sz="1200" dirty="0" err="1" smtClean="0"/>
              <a:t>uzorka</a:t>
            </a:r>
            <a:r>
              <a:rPr lang="en-US" sz="1200" dirty="0" smtClean="0"/>
              <a:t> </a:t>
            </a:r>
            <a:r>
              <a:rPr lang="en-US" sz="1200" dirty="0" err="1" smtClean="0"/>
              <a:t>korištena</a:t>
            </a:r>
            <a:r>
              <a:rPr lang="en-US" sz="1200" dirty="0" smtClean="0"/>
              <a:t> je nova </a:t>
            </a:r>
            <a:r>
              <a:rPr lang="en-US" sz="1200" dirty="0" err="1" smtClean="0"/>
              <a:t>MinION</a:t>
            </a:r>
            <a:r>
              <a:rPr lang="en-US" sz="1200" dirty="0" smtClean="0"/>
              <a:t> </a:t>
            </a:r>
            <a:r>
              <a:rPr lang="en-US" sz="1200" dirty="0" err="1" smtClean="0"/>
              <a:t>protočna</a:t>
            </a:r>
            <a:r>
              <a:rPr lang="en-US" sz="1200" dirty="0" smtClean="0"/>
              <a:t> </a:t>
            </a:r>
            <a:r>
              <a:rPr lang="en-US" sz="1200" dirty="0" err="1" smtClean="0"/>
              <a:t>ćelija</a:t>
            </a:r>
            <a:r>
              <a:rPr lang="en-US" sz="1200" dirty="0" smtClean="0"/>
              <a:t> (R7 </a:t>
            </a:r>
            <a:r>
              <a:rPr lang="en-US" sz="1200" dirty="0" err="1" smtClean="0"/>
              <a:t>ili</a:t>
            </a:r>
            <a:r>
              <a:rPr lang="en-US" sz="1200" dirty="0" smtClean="0"/>
              <a:t> R7.3).</a:t>
            </a:r>
            <a:endParaRPr lang="sr-Latn-RS" sz="1200" dirty="0" smtClean="0"/>
          </a:p>
          <a:p>
            <a:endParaRPr lang="sr-Latn-RS" sz="1200" dirty="0" smtClean="0"/>
          </a:p>
          <a:p>
            <a:r>
              <a:rPr lang="en-US" sz="1200" dirty="0" smtClean="0"/>
              <a:t> </a:t>
            </a:r>
            <a:r>
              <a:rPr lang="en-US" sz="1200" dirty="0" err="1" smtClean="0"/>
              <a:t>Mješovita</a:t>
            </a:r>
            <a:r>
              <a:rPr lang="en-US" sz="1200" dirty="0" smtClean="0"/>
              <a:t> </a:t>
            </a:r>
            <a:r>
              <a:rPr lang="en-US" sz="1200" dirty="0" err="1" smtClean="0"/>
              <a:t>biblioteka</a:t>
            </a:r>
            <a:r>
              <a:rPr lang="en-US" sz="1200" dirty="0" smtClean="0"/>
              <a:t> </a:t>
            </a:r>
            <a:r>
              <a:rPr lang="en-US" sz="1200" dirty="0" err="1" smtClean="0"/>
              <a:t>učitana</a:t>
            </a:r>
            <a:r>
              <a:rPr lang="en-US" sz="1200" dirty="0" smtClean="0"/>
              <a:t> je u </a:t>
            </a:r>
            <a:r>
              <a:rPr lang="en-US" sz="1200" dirty="0" err="1" smtClean="0"/>
              <a:t>MinION</a:t>
            </a:r>
            <a:r>
              <a:rPr lang="en-US" sz="1200" dirty="0" smtClean="0"/>
              <a:t> Flow Cell </a:t>
            </a:r>
            <a:r>
              <a:rPr lang="en-US" sz="1200" dirty="0" err="1" smtClean="0"/>
              <a:t>i</a:t>
            </a:r>
            <a:r>
              <a:rPr lang="en-US" sz="1200" dirty="0" smtClean="0"/>
              <a:t> </a:t>
            </a:r>
            <a:r>
              <a:rPr lang="en-US" sz="1200" dirty="0" err="1" smtClean="0"/>
              <a:t>protokol</a:t>
            </a:r>
            <a:r>
              <a:rPr lang="en-US" sz="1200" dirty="0" smtClean="0"/>
              <a:t> </a:t>
            </a:r>
            <a:r>
              <a:rPr lang="en-US" sz="1200" dirty="0" err="1" smtClean="0"/>
              <a:t>sekvenciranja</a:t>
            </a:r>
            <a:r>
              <a:rPr lang="en-US" sz="1200" dirty="0" smtClean="0"/>
              <a:t> Genomic DNK 48h </a:t>
            </a:r>
            <a:r>
              <a:rPr lang="en-US" sz="1200" dirty="0" err="1" smtClean="0"/>
              <a:t>protokol</a:t>
            </a:r>
            <a:r>
              <a:rPr lang="en-US" sz="1200" dirty="0" smtClean="0"/>
              <a:t> </a:t>
            </a:r>
            <a:r>
              <a:rPr lang="en-US" sz="1200" dirty="0" err="1" smtClean="0"/>
              <a:t>sekvenciranja</a:t>
            </a:r>
            <a:r>
              <a:rPr lang="en-US" sz="1200" dirty="0" smtClean="0"/>
              <a:t> </a:t>
            </a:r>
            <a:r>
              <a:rPr lang="en-US" sz="1200" dirty="0" err="1" smtClean="0"/>
              <a:t>pokrenut</a:t>
            </a:r>
            <a:r>
              <a:rPr lang="en-US" sz="1200" dirty="0" smtClean="0"/>
              <a:t> je </a:t>
            </a:r>
            <a:r>
              <a:rPr lang="en-US" sz="1200" dirty="0" err="1" smtClean="0"/>
              <a:t>na</a:t>
            </a:r>
            <a:r>
              <a:rPr lang="en-US" sz="1200" dirty="0" smtClean="0"/>
              <a:t> </a:t>
            </a:r>
            <a:r>
              <a:rPr lang="en-US" sz="1200" dirty="0" err="1" smtClean="0"/>
              <a:t>MinKNOW</a:t>
            </a:r>
            <a:r>
              <a:rPr lang="en-US" sz="1200" dirty="0" smtClean="0"/>
              <a:t> </a:t>
            </a:r>
            <a:r>
              <a:rPr lang="en-US" sz="1200" dirty="0" err="1" smtClean="0"/>
              <a:t>softveru</a:t>
            </a:r>
            <a:r>
              <a:rPr lang="en-US" sz="1200" dirty="0" smtClean="0"/>
              <a:t>.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pic>
        <p:nvPicPr>
          <p:cNvPr id="403" name="Google Shape;403;p45"/>
          <p:cNvPicPr preferRelativeResize="0"/>
          <p:nvPr/>
        </p:nvPicPr>
        <p:blipFill rotWithShape="1">
          <a:blip r:embed="rId3">
            <a:alphaModFix/>
          </a:blip>
          <a:srcRect l="29945" t="6866" r="29949" b="6874"/>
          <a:stretch/>
        </p:blipFill>
        <p:spPr>
          <a:xfrm>
            <a:off x="8279898" y="3443200"/>
            <a:ext cx="864102" cy="1314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822;p60"/>
          <p:cNvPicPr preferRelativeResize="0"/>
          <p:nvPr/>
        </p:nvPicPr>
        <p:blipFill rotWithShape="1">
          <a:blip r:embed="rId4">
            <a:alphaModFix/>
          </a:blip>
          <a:srcRect l="12896" r="34444" b="16022"/>
          <a:stretch/>
        </p:blipFill>
        <p:spPr>
          <a:xfrm rot="10800000" flipH="1">
            <a:off x="-9525" y="-1"/>
            <a:ext cx="1696200" cy="2705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653372" y="2275686"/>
            <a:ext cx="4482393" cy="1656921"/>
          </a:xfrm>
        </p:spPr>
        <p:txBody>
          <a:bodyPr/>
          <a:lstStyle/>
          <a:p>
            <a:r>
              <a:rPr lang="en-US" sz="3600" b="1" dirty="0" err="1" smtClean="0"/>
              <a:t>MinION</a:t>
            </a:r>
            <a:r>
              <a:rPr lang="en-US" sz="3600" b="1" dirty="0" smtClean="0"/>
              <a:t> </a:t>
            </a:r>
            <a:r>
              <a:rPr lang="en-US" sz="3600" b="1" dirty="0" err="1" smtClean="0"/>
              <a:t>sekvenciranje</a:t>
            </a:r>
            <a:r>
              <a:rPr lang="en-US" sz="3600" b="1" dirty="0" smtClean="0"/>
              <a:t> </a:t>
            </a:r>
            <a:r>
              <a:rPr lang="en-US" sz="3600" b="1" dirty="0" err="1" smtClean="0"/>
              <a:t>i</a:t>
            </a:r>
            <a:r>
              <a:rPr lang="en-US" sz="3600" b="1" dirty="0" smtClean="0"/>
              <a:t> </a:t>
            </a:r>
            <a:r>
              <a:rPr lang="en-US" sz="3600" b="1" dirty="0" err="1" smtClean="0"/>
              <a:t>analiza</a:t>
            </a:r>
            <a:r>
              <a:rPr lang="en-US" sz="3600" b="1" dirty="0" smtClean="0"/>
              <a:t> </a:t>
            </a:r>
            <a:r>
              <a:rPr lang="en-US" sz="3600" b="1" dirty="0" err="1" smtClean="0"/>
              <a:t>podataka</a:t>
            </a:r>
            <a:endParaRPr lang="en-US" sz="3600" b="1" dirty="0"/>
          </a:p>
        </p:txBody>
      </p:sp>
      <p:sp>
        <p:nvSpPr>
          <p:cNvPr id="9" name="Title 8"/>
          <p:cNvSpPr>
            <a:spLocks noGrp="1"/>
          </p:cNvSpPr>
          <p:nvPr>
            <p:ph type="title" idx="2"/>
          </p:nvPr>
        </p:nvSpPr>
        <p:spPr>
          <a:xfrm>
            <a:off x="2347021" y="1125636"/>
            <a:ext cx="961200" cy="960900"/>
          </a:xfrm>
        </p:spPr>
        <p:txBody>
          <a:bodyPr/>
          <a:lstStyle/>
          <a:p>
            <a:r>
              <a:rPr lang="sr-Latn-RS" dirty="0" smtClean="0"/>
              <a:t>3.3</a:t>
            </a:r>
            <a:endParaRPr lang="en-US" dirty="0"/>
          </a:p>
        </p:txBody>
      </p:sp>
      <p:pic>
        <p:nvPicPr>
          <p:cNvPr id="10" name="Google Shape;1364;p7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5957865" y="2390188"/>
            <a:ext cx="1529126" cy="201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365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5367849" y="3887688"/>
            <a:ext cx="465000" cy="51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366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7612033" y="3768112"/>
            <a:ext cx="635875" cy="63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67;p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12688" y="2035475"/>
            <a:ext cx="379100" cy="39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368;p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49100" y="2977750"/>
            <a:ext cx="537686" cy="56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369;p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24388" y="3118412"/>
            <a:ext cx="211125" cy="22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371;p7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47900" y="2622163"/>
            <a:ext cx="54300" cy="5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45"/>
          <p:cNvSpPr txBox="1">
            <a:spLocks noGrp="1"/>
          </p:cNvSpPr>
          <p:nvPr>
            <p:ph type="title"/>
          </p:nvPr>
        </p:nvSpPr>
        <p:spPr>
          <a:xfrm>
            <a:off x="1457539" y="316259"/>
            <a:ext cx="6854562" cy="935025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lvl="0" algn="ctr"/>
            <a:r>
              <a:rPr lang="en-US" sz="3200" dirty="0" err="1" smtClean="0"/>
              <a:t>MinION</a:t>
            </a:r>
            <a:r>
              <a:rPr lang="en-US" sz="3200" dirty="0" smtClean="0"/>
              <a:t> </a:t>
            </a:r>
            <a:r>
              <a:rPr lang="en-US" sz="3200" dirty="0" err="1" smtClean="0"/>
              <a:t>sekvenciranje</a:t>
            </a:r>
            <a:r>
              <a:rPr lang="en-US" sz="3200" dirty="0" smtClean="0"/>
              <a:t> </a:t>
            </a:r>
            <a:r>
              <a:rPr lang="en-US" sz="3200" dirty="0" err="1" smtClean="0"/>
              <a:t>i</a:t>
            </a:r>
            <a:r>
              <a:rPr lang="en-US" sz="3200" dirty="0" smtClean="0"/>
              <a:t> </a:t>
            </a:r>
            <a:r>
              <a:rPr lang="en-US" sz="3200" dirty="0" err="1" smtClean="0"/>
              <a:t>analiza</a:t>
            </a:r>
            <a:r>
              <a:rPr lang="en-US" sz="3200" dirty="0" smtClean="0"/>
              <a:t> </a:t>
            </a:r>
            <a:r>
              <a:rPr lang="en-US" sz="3200" dirty="0" err="1" smtClean="0"/>
              <a:t>podataka</a:t>
            </a:r>
            <a:endParaRPr/>
          </a:p>
        </p:txBody>
      </p:sp>
      <p:sp>
        <p:nvSpPr>
          <p:cNvPr id="28" name="Text Placeholder 27"/>
          <p:cNvSpPr>
            <a:spLocks noGrp="1"/>
          </p:cNvSpPr>
          <p:nvPr>
            <p:ph type="body" idx="1"/>
          </p:nvPr>
        </p:nvSpPr>
        <p:spPr>
          <a:xfrm>
            <a:off x="770021" y="1368162"/>
            <a:ext cx="7617708" cy="3148836"/>
          </a:xfrm>
        </p:spPr>
        <p:txBody>
          <a:bodyPr anchor="t"/>
          <a:lstStyle/>
          <a:p>
            <a:r>
              <a:rPr lang="en-US" sz="1200" dirty="0" err="1" smtClean="0"/>
              <a:t>Priprema</a:t>
            </a:r>
            <a:r>
              <a:rPr lang="en-US" sz="1200" dirty="0" smtClean="0"/>
              <a:t> </a:t>
            </a:r>
            <a:r>
              <a:rPr lang="en-US" sz="1200" dirty="0" err="1" smtClean="0"/>
              <a:t>biblioteka</a:t>
            </a:r>
            <a:r>
              <a:rPr lang="en-US" sz="1200" dirty="0" smtClean="0"/>
              <a:t> </a:t>
            </a:r>
            <a:r>
              <a:rPr lang="en-US" sz="1200" dirty="0" err="1" smtClean="0"/>
              <a:t>vršena</a:t>
            </a:r>
            <a:r>
              <a:rPr lang="en-US" sz="1200" dirty="0" smtClean="0"/>
              <a:t> je </a:t>
            </a:r>
            <a:r>
              <a:rPr lang="en-US" sz="1200" dirty="0" err="1" smtClean="0"/>
              <a:t>korištenjem</a:t>
            </a:r>
            <a:r>
              <a:rPr lang="en-US" sz="1200" dirty="0" smtClean="0"/>
              <a:t> </a:t>
            </a:r>
            <a:r>
              <a:rPr lang="en-US" sz="1200" dirty="0" err="1" smtClean="0"/>
              <a:t>alata</a:t>
            </a:r>
            <a:r>
              <a:rPr lang="en-US" sz="1200" dirty="0" smtClean="0"/>
              <a:t> </a:t>
            </a:r>
            <a:r>
              <a:rPr lang="en-US" sz="1200" dirty="0" err="1" smtClean="0"/>
              <a:t>za</a:t>
            </a:r>
            <a:r>
              <a:rPr lang="en-US" sz="1200" dirty="0" smtClean="0"/>
              <a:t> </a:t>
            </a:r>
            <a:r>
              <a:rPr lang="en-US" sz="1200" dirty="0" err="1" smtClean="0"/>
              <a:t>pripremu</a:t>
            </a:r>
            <a:r>
              <a:rPr lang="en-US" sz="1200" dirty="0" smtClean="0"/>
              <a:t> </a:t>
            </a:r>
            <a:r>
              <a:rPr lang="en-US" sz="1200" dirty="0" err="1" smtClean="0"/>
              <a:t>uzorka</a:t>
            </a:r>
            <a:r>
              <a:rPr lang="en-US" sz="1200" dirty="0" smtClean="0"/>
              <a:t> DNK </a:t>
            </a:r>
            <a:r>
              <a:rPr lang="en-US" sz="1200" dirty="0" err="1" smtClean="0"/>
              <a:t>NexteraXT</a:t>
            </a:r>
            <a:r>
              <a:rPr lang="en-US" sz="1200" dirty="0" smtClean="0"/>
              <a:t>(</a:t>
            </a:r>
            <a:r>
              <a:rPr lang="en-US" sz="1200" dirty="0" err="1" smtClean="0"/>
              <a:t>Illumina</a:t>
            </a:r>
            <a:r>
              <a:rPr lang="en-US" sz="1200" dirty="0" smtClean="0"/>
              <a:t>). </a:t>
            </a:r>
            <a:r>
              <a:rPr lang="en-US" sz="1200" dirty="0" err="1" smtClean="0"/>
              <a:t>Biblioteke</a:t>
            </a:r>
            <a:r>
              <a:rPr lang="en-US" sz="1200" dirty="0" smtClean="0"/>
              <a:t> </a:t>
            </a:r>
            <a:r>
              <a:rPr lang="en-US" sz="1200" dirty="0" err="1" smtClean="0"/>
              <a:t>su</a:t>
            </a:r>
            <a:r>
              <a:rPr lang="en-US" sz="1200" dirty="0" smtClean="0"/>
              <a:t> </a:t>
            </a:r>
            <a:r>
              <a:rPr lang="en-US" sz="1200" dirty="0" err="1" smtClean="0"/>
              <a:t>sekvencionisane</a:t>
            </a:r>
            <a:r>
              <a:rPr lang="en-US" sz="1200" dirty="0" smtClean="0"/>
              <a:t> </a:t>
            </a:r>
            <a:r>
              <a:rPr lang="en-US" sz="1200" dirty="0" err="1" smtClean="0"/>
              <a:t>na</a:t>
            </a:r>
            <a:r>
              <a:rPr lang="en-US" sz="1200" dirty="0" smtClean="0"/>
              <a:t> </a:t>
            </a:r>
            <a:r>
              <a:rPr lang="en-US" sz="1200" dirty="0" err="1" smtClean="0"/>
              <a:t>instrumentu</a:t>
            </a:r>
            <a:r>
              <a:rPr lang="en-US" sz="1200" dirty="0" smtClean="0"/>
              <a:t> </a:t>
            </a:r>
            <a:r>
              <a:rPr lang="en-US" sz="1200" dirty="0" err="1" smtClean="0"/>
              <a:t>MiSeq</a:t>
            </a:r>
            <a:r>
              <a:rPr lang="en-US" sz="1200" dirty="0" smtClean="0"/>
              <a:t> </a:t>
            </a:r>
            <a:r>
              <a:rPr lang="en-US" sz="1200" dirty="0" err="1" smtClean="0"/>
              <a:t>sa</a:t>
            </a:r>
            <a:r>
              <a:rPr lang="en-US" sz="1200" dirty="0" smtClean="0"/>
              <a:t> 300 </a:t>
            </a:r>
            <a:r>
              <a:rPr lang="en-US" sz="1200" dirty="0" err="1" smtClean="0"/>
              <a:t>bp</a:t>
            </a:r>
            <a:r>
              <a:rPr lang="en-US" sz="1200" dirty="0" smtClean="0"/>
              <a:t> </a:t>
            </a:r>
            <a:r>
              <a:rPr lang="en-US" sz="1200" dirty="0" err="1" smtClean="0"/>
              <a:t>uparenim</a:t>
            </a:r>
            <a:r>
              <a:rPr lang="en-US" sz="1200" dirty="0" smtClean="0"/>
              <a:t> </a:t>
            </a:r>
            <a:r>
              <a:rPr lang="en-US" sz="1200" dirty="0" err="1" smtClean="0"/>
              <a:t>krajnjim</a:t>
            </a:r>
            <a:r>
              <a:rPr lang="en-US" sz="1200" dirty="0" smtClean="0"/>
              <a:t> </a:t>
            </a:r>
            <a:r>
              <a:rPr lang="en-US" sz="1200" dirty="0" err="1" smtClean="0"/>
              <a:t>sekvenciranjem</a:t>
            </a:r>
            <a:r>
              <a:rPr lang="en-US" sz="1200" dirty="0" smtClean="0"/>
              <a:t>.</a:t>
            </a:r>
          </a:p>
          <a:p>
            <a:endParaRPr lang="sr-Latn-RS" sz="1200" dirty="0" smtClean="0"/>
          </a:p>
          <a:p>
            <a:r>
              <a:rPr lang="en-US" sz="1200" dirty="0" err="1" smtClean="0"/>
              <a:t>Identifikovani</a:t>
            </a:r>
            <a:r>
              <a:rPr lang="en-US" sz="1200" dirty="0" smtClean="0"/>
              <a:t> </a:t>
            </a:r>
            <a:r>
              <a:rPr lang="en-US" sz="1200" dirty="0" err="1" smtClean="0"/>
              <a:t>su</a:t>
            </a:r>
            <a:r>
              <a:rPr lang="en-US" sz="1200" dirty="0" smtClean="0"/>
              <a:t> </a:t>
            </a:r>
            <a:r>
              <a:rPr lang="en-US" sz="1200" dirty="0" err="1" smtClean="0"/>
              <a:t>profili</a:t>
            </a:r>
            <a:r>
              <a:rPr lang="en-US" sz="1200" dirty="0" smtClean="0"/>
              <a:t> </a:t>
            </a:r>
            <a:r>
              <a:rPr lang="en-US" sz="1200" dirty="0" err="1" smtClean="0"/>
              <a:t>otpornosti</a:t>
            </a:r>
            <a:r>
              <a:rPr lang="en-US" sz="1200" dirty="0" smtClean="0"/>
              <a:t> </a:t>
            </a:r>
            <a:r>
              <a:rPr lang="en-US" sz="1200" dirty="0" err="1" smtClean="0"/>
              <a:t>na</a:t>
            </a:r>
            <a:r>
              <a:rPr lang="en-US" sz="1200" dirty="0" smtClean="0"/>
              <a:t> </a:t>
            </a:r>
            <a:r>
              <a:rPr lang="en-US" sz="1200" dirty="0" err="1" smtClean="0"/>
              <a:t>antibiotike</a:t>
            </a:r>
            <a:r>
              <a:rPr lang="en-US" sz="1200" dirty="0" smtClean="0"/>
              <a:t> </a:t>
            </a:r>
            <a:r>
              <a:rPr lang="en-US" sz="1200" dirty="0" err="1" smtClean="0"/>
              <a:t>ovih</a:t>
            </a:r>
            <a:r>
              <a:rPr lang="en-US" sz="1200" dirty="0" smtClean="0"/>
              <a:t> </a:t>
            </a:r>
            <a:r>
              <a:rPr lang="en-US" sz="1200" dirty="0" err="1" smtClean="0"/>
              <a:t>sojeva</a:t>
            </a:r>
            <a:r>
              <a:rPr lang="en-US" sz="1200" dirty="0" smtClean="0"/>
              <a:t> </a:t>
            </a:r>
            <a:r>
              <a:rPr lang="en-US" sz="1200" dirty="0" err="1" smtClean="0"/>
              <a:t>iz</a:t>
            </a:r>
            <a:r>
              <a:rPr lang="en-US" sz="1200" dirty="0" smtClean="0"/>
              <a:t> </a:t>
            </a:r>
            <a:r>
              <a:rPr lang="en-US" sz="1200" dirty="0" err="1" smtClean="0"/>
              <a:t>njihovih</a:t>
            </a:r>
            <a:r>
              <a:rPr lang="en-US" sz="1200" dirty="0" smtClean="0"/>
              <a:t> </a:t>
            </a:r>
            <a:r>
              <a:rPr lang="en-US" sz="1200" dirty="0" err="1" smtClean="0"/>
              <a:t>MiSeq</a:t>
            </a:r>
            <a:r>
              <a:rPr lang="en-US" sz="1200" dirty="0" smtClean="0"/>
              <a:t> </a:t>
            </a:r>
            <a:r>
              <a:rPr lang="en-US" sz="1200" dirty="0" err="1" smtClean="0"/>
              <a:t>sklopova</a:t>
            </a:r>
            <a:r>
              <a:rPr lang="sr-Latn-RS" sz="1200" dirty="0" smtClean="0"/>
              <a:t>.</a:t>
            </a:r>
          </a:p>
          <a:p>
            <a:endParaRPr lang="sr-Latn-RS" sz="1200" dirty="0" smtClean="0"/>
          </a:p>
          <a:p>
            <a:r>
              <a:rPr lang="en-US" sz="1200" dirty="0" err="1" smtClean="0"/>
              <a:t>Korišten</a:t>
            </a:r>
            <a:r>
              <a:rPr lang="en-US" sz="1200" dirty="0" smtClean="0"/>
              <a:t> je </a:t>
            </a:r>
            <a:r>
              <a:rPr lang="en-US" sz="1200" dirty="0" err="1" smtClean="0"/>
              <a:t>blastn</a:t>
            </a:r>
            <a:r>
              <a:rPr lang="en-US" sz="1200" dirty="0" smtClean="0"/>
              <a:t>(V2.29) </a:t>
            </a:r>
            <a:r>
              <a:rPr lang="en-US" sz="1200" dirty="0" err="1" smtClean="0"/>
              <a:t>za</a:t>
            </a:r>
            <a:r>
              <a:rPr lang="en-US" sz="1200" dirty="0" smtClean="0"/>
              <a:t> </a:t>
            </a:r>
            <a:r>
              <a:rPr lang="en-US" sz="1200" dirty="0" err="1" smtClean="0"/>
              <a:t>usklađivanje</a:t>
            </a:r>
            <a:r>
              <a:rPr lang="en-US" sz="1200" dirty="0" smtClean="0"/>
              <a:t> </a:t>
            </a:r>
            <a:r>
              <a:rPr lang="en-US" sz="1200" dirty="0" err="1" smtClean="0"/>
              <a:t>ovih</a:t>
            </a:r>
            <a:r>
              <a:rPr lang="en-US" sz="1200" dirty="0" smtClean="0"/>
              <a:t> </a:t>
            </a:r>
            <a:r>
              <a:rPr lang="en-US" sz="1200" dirty="0" err="1" smtClean="0"/>
              <a:t>sklopova</a:t>
            </a:r>
            <a:r>
              <a:rPr lang="en-US" sz="1200" dirty="0" smtClean="0"/>
              <a:t> </a:t>
            </a:r>
            <a:r>
              <a:rPr lang="en-US" sz="1200" dirty="0" err="1" smtClean="0"/>
              <a:t>sa</a:t>
            </a:r>
            <a:r>
              <a:rPr lang="en-US" sz="1200" dirty="0" smtClean="0"/>
              <a:t> </a:t>
            </a:r>
            <a:r>
              <a:rPr lang="en-US" sz="1200" dirty="0" err="1" smtClean="0"/>
              <a:t>bazom</a:t>
            </a:r>
            <a:r>
              <a:rPr lang="en-US" sz="1200" dirty="0" smtClean="0"/>
              <a:t> </a:t>
            </a:r>
            <a:r>
              <a:rPr lang="en-US" sz="1200" dirty="0" err="1" smtClean="0"/>
              <a:t>podataka</a:t>
            </a:r>
            <a:r>
              <a:rPr lang="en-US" sz="1200" dirty="0" smtClean="0"/>
              <a:t> </a:t>
            </a:r>
            <a:r>
              <a:rPr lang="en-US" sz="1200" dirty="0" err="1" smtClean="0"/>
              <a:t>gena</a:t>
            </a:r>
            <a:r>
              <a:rPr lang="en-US" sz="1200" dirty="0" smtClean="0"/>
              <a:t> </a:t>
            </a:r>
            <a:r>
              <a:rPr lang="en-US" sz="1200" dirty="0" err="1" smtClean="0"/>
              <a:t>otpornosti</a:t>
            </a:r>
            <a:r>
              <a:rPr lang="en-US" sz="1200" dirty="0" smtClean="0"/>
              <a:t> </a:t>
            </a:r>
            <a:r>
              <a:rPr lang="en-US" sz="1200" dirty="0" err="1" smtClean="0"/>
              <a:t>dobijenih</a:t>
            </a:r>
            <a:r>
              <a:rPr lang="en-US" sz="1200" dirty="0" smtClean="0"/>
              <a:t> </a:t>
            </a:r>
            <a:r>
              <a:rPr lang="en-US" sz="1200" dirty="0" err="1" smtClean="0"/>
              <a:t>od</a:t>
            </a:r>
            <a:r>
              <a:rPr lang="en-US" sz="1200" dirty="0" smtClean="0"/>
              <a:t> </a:t>
            </a:r>
            <a:r>
              <a:rPr lang="en-US" sz="1200" dirty="0" err="1" smtClean="0"/>
              <a:t>ResFindera</a:t>
            </a:r>
            <a:r>
              <a:rPr lang="en-US" sz="1200" dirty="0" smtClean="0"/>
              <a:t>.</a:t>
            </a:r>
            <a:endParaRPr lang="sr-Latn-RS" sz="1200" dirty="0" smtClean="0"/>
          </a:p>
          <a:p>
            <a:endParaRPr lang="sr-Latn-RS" sz="1200" dirty="0" smtClean="0"/>
          </a:p>
          <a:p>
            <a:r>
              <a:rPr lang="en-US" sz="1200" dirty="0" err="1" smtClean="0"/>
              <a:t>Geni</a:t>
            </a:r>
            <a:r>
              <a:rPr lang="en-US" sz="1200" dirty="0" smtClean="0"/>
              <a:t> </a:t>
            </a:r>
            <a:r>
              <a:rPr lang="en-US" sz="1200" dirty="0" err="1" smtClean="0"/>
              <a:t>koji</a:t>
            </a:r>
            <a:r>
              <a:rPr lang="en-US" sz="1200" dirty="0" smtClean="0"/>
              <a:t> </a:t>
            </a:r>
            <a:r>
              <a:rPr lang="en-US" sz="1200" dirty="0" err="1" smtClean="0"/>
              <a:t>su</a:t>
            </a:r>
            <a:r>
              <a:rPr lang="en-US" sz="1200" dirty="0" smtClean="0"/>
              <a:t> </a:t>
            </a:r>
            <a:r>
              <a:rPr lang="en-US" sz="1200" dirty="0" err="1" smtClean="0"/>
              <a:t>bili</a:t>
            </a:r>
            <a:r>
              <a:rPr lang="en-US" sz="1200" dirty="0" smtClean="0"/>
              <a:t> </a:t>
            </a:r>
            <a:r>
              <a:rPr lang="en-US" sz="1200" dirty="0" err="1" smtClean="0"/>
              <a:t>pokriveni</a:t>
            </a:r>
            <a:r>
              <a:rPr lang="en-US" sz="1200" dirty="0" smtClean="0"/>
              <a:t> bar </a:t>
            </a:r>
            <a:r>
              <a:rPr lang="en-US" sz="1200" dirty="0" err="1" smtClean="0"/>
              <a:t>više</a:t>
            </a:r>
            <a:r>
              <a:rPr lang="en-US" sz="1200" dirty="0" smtClean="0"/>
              <a:t> </a:t>
            </a:r>
            <a:r>
              <a:rPr lang="en-US" sz="1200" dirty="0" err="1" smtClean="0"/>
              <a:t>od</a:t>
            </a:r>
            <a:r>
              <a:rPr lang="en-US" sz="1200" dirty="0" smtClean="0"/>
              <a:t> 85% </a:t>
            </a:r>
            <a:r>
              <a:rPr lang="en-US" sz="1200" dirty="0" err="1" smtClean="0"/>
              <a:t>poravnanjima</a:t>
            </a:r>
            <a:r>
              <a:rPr lang="en-US" sz="1200" dirty="0" smtClean="0"/>
              <a:t> </a:t>
            </a:r>
            <a:r>
              <a:rPr lang="en-US" sz="1200" dirty="0" err="1" smtClean="0"/>
              <a:t>i</a:t>
            </a:r>
            <a:r>
              <a:rPr lang="en-US" sz="1200" dirty="0" smtClean="0"/>
              <a:t> </a:t>
            </a:r>
            <a:r>
              <a:rPr lang="en-US" sz="1200" dirty="0" err="1" smtClean="0"/>
              <a:t>sa</a:t>
            </a:r>
            <a:r>
              <a:rPr lang="en-US" sz="1200" dirty="0" smtClean="0"/>
              <a:t> </a:t>
            </a:r>
            <a:r>
              <a:rPr lang="en-US" sz="1200" dirty="0" err="1" smtClean="0"/>
              <a:t>više</a:t>
            </a:r>
            <a:r>
              <a:rPr lang="en-US" sz="1200" dirty="0" smtClean="0"/>
              <a:t> </a:t>
            </a:r>
            <a:r>
              <a:rPr lang="en-US" sz="1200" dirty="0" err="1" smtClean="0"/>
              <a:t>od</a:t>
            </a:r>
            <a:r>
              <a:rPr lang="en-US" sz="1200" dirty="0" smtClean="0"/>
              <a:t> 85% </a:t>
            </a:r>
            <a:r>
              <a:rPr lang="en-US" sz="1200" dirty="0" err="1" smtClean="0"/>
              <a:t>identičnosti</a:t>
            </a:r>
            <a:r>
              <a:rPr lang="en-US" sz="1200" dirty="0" smtClean="0"/>
              <a:t> </a:t>
            </a:r>
            <a:r>
              <a:rPr lang="en-US" sz="1200" dirty="0" err="1" smtClean="0"/>
              <a:t>sekvenci</a:t>
            </a:r>
            <a:r>
              <a:rPr lang="en-US" sz="1200" dirty="0" smtClean="0"/>
              <a:t> </a:t>
            </a:r>
            <a:r>
              <a:rPr lang="en-US" sz="1200" dirty="0" err="1" smtClean="0"/>
              <a:t>smtrali</a:t>
            </a:r>
            <a:r>
              <a:rPr lang="en-US" sz="1200" dirty="0" smtClean="0"/>
              <a:t> </a:t>
            </a:r>
            <a:r>
              <a:rPr lang="en-US" sz="1200" dirty="0" err="1" smtClean="0"/>
              <a:t>su</a:t>
            </a:r>
            <a:r>
              <a:rPr lang="en-US" sz="1200" dirty="0" smtClean="0"/>
              <a:t> se </a:t>
            </a:r>
            <a:r>
              <a:rPr lang="en-US" sz="1200" dirty="0" err="1" smtClean="0"/>
              <a:t>prisutnim</a:t>
            </a:r>
            <a:r>
              <a:rPr lang="en-US" sz="1200" dirty="0" smtClean="0"/>
              <a:t> u </a:t>
            </a:r>
            <a:r>
              <a:rPr lang="en-US" sz="1200" dirty="0" err="1" smtClean="0"/>
              <a:t>uzorku</a:t>
            </a:r>
            <a:r>
              <a:rPr lang="en-US" sz="1200" dirty="0" smtClean="0"/>
              <a:t>. </a:t>
            </a:r>
          </a:p>
          <a:p>
            <a:r>
              <a:rPr lang="en-US" sz="1200" dirty="0" err="1" smtClean="0"/>
              <a:t>Ovi</a:t>
            </a:r>
            <a:r>
              <a:rPr lang="en-US" sz="1200" dirty="0" smtClean="0"/>
              <a:t> </a:t>
            </a:r>
            <a:r>
              <a:rPr lang="en-US" sz="1200" dirty="0" err="1" smtClean="0"/>
              <a:t>genetski</a:t>
            </a:r>
            <a:r>
              <a:rPr lang="en-US" sz="1200" dirty="0" smtClean="0"/>
              <a:t> </a:t>
            </a:r>
            <a:r>
              <a:rPr lang="en-US" sz="1200" dirty="0" err="1" smtClean="0"/>
              <a:t>profili</a:t>
            </a:r>
            <a:r>
              <a:rPr lang="en-US" sz="1200" dirty="0" smtClean="0"/>
              <a:t> </a:t>
            </a:r>
            <a:r>
              <a:rPr lang="en-US" sz="1200" dirty="0" err="1" smtClean="0"/>
              <a:t>su</a:t>
            </a:r>
            <a:r>
              <a:rPr lang="en-US" sz="1200" dirty="0" smtClean="0"/>
              <a:t> </a:t>
            </a:r>
            <a:r>
              <a:rPr lang="en-US" sz="1200" dirty="0" err="1" smtClean="0"/>
              <a:t>korišeni</a:t>
            </a:r>
            <a:r>
              <a:rPr lang="en-US" sz="1200" dirty="0" smtClean="0"/>
              <a:t> </a:t>
            </a:r>
            <a:r>
              <a:rPr lang="en-US" sz="1200" dirty="0" err="1" smtClean="0"/>
              <a:t>za</a:t>
            </a:r>
            <a:r>
              <a:rPr lang="en-US" sz="1200" dirty="0" smtClean="0"/>
              <a:t> </a:t>
            </a:r>
            <a:r>
              <a:rPr lang="en-US" sz="1200" dirty="0" err="1" smtClean="0"/>
              <a:t>referentna</a:t>
            </a:r>
            <a:r>
              <a:rPr lang="en-US" sz="1200" dirty="0" smtClean="0"/>
              <a:t> </a:t>
            </a:r>
            <a:r>
              <a:rPr lang="en-US" sz="1200" dirty="0" err="1" smtClean="0"/>
              <a:t>vrijednost</a:t>
            </a:r>
            <a:r>
              <a:rPr lang="en-US" sz="1200" dirty="0" smtClean="0"/>
              <a:t> </a:t>
            </a:r>
            <a:r>
              <a:rPr lang="en-US" sz="1200" dirty="0" err="1" smtClean="0"/>
              <a:t>za</a:t>
            </a:r>
            <a:r>
              <a:rPr lang="en-US" sz="1200" dirty="0" smtClean="0"/>
              <a:t> </a:t>
            </a:r>
            <a:r>
              <a:rPr lang="en-US" sz="1200" dirty="0" err="1" smtClean="0"/>
              <a:t>povrdu</a:t>
            </a:r>
            <a:r>
              <a:rPr lang="en-US" sz="1200" dirty="0" smtClean="0"/>
              <a:t> </a:t>
            </a:r>
            <a:r>
              <a:rPr lang="en-US" sz="1200" dirty="0" err="1" smtClean="0"/>
              <a:t>MinION</a:t>
            </a:r>
            <a:r>
              <a:rPr lang="en-US" sz="1200" dirty="0" smtClean="0"/>
              <a:t> </a:t>
            </a:r>
            <a:r>
              <a:rPr lang="en-US" sz="1200" dirty="0" err="1" smtClean="0"/>
              <a:t>analize</a:t>
            </a:r>
            <a:r>
              <a:rPr lang="en-US" sz="1200" dirty="0" smtClean="0"/>
              <a:t> </a:t>
            </a:r>
            <a:r>
              <a:rPr lang="en-US" sz="1200" dirty="0" err="1" smtClean="0"/>
              <a:t>sekvenciranja</a:t>
            </a:r>
            <a:r>
              <a:rPr lang="en-US" sz="1200" dirty="0" smtClean="0"/>
              <a:t>.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pic>
        <p:nvPicPr>
          <p:cNvPr id="403" name="Google Shape;403;p45"/>
          <p:cNvPicPr preferRelativeResize="0"/>
          <p:nvPr/>
        </p:nvPicPr>
        <p:blipFill rotWithShape="1">
          <a:blip r:embed="rId3">
            <a:alphaModFix/>
          </a:blip>
          <a:srcRect l="29945" t="6866" r="29949" b="6874"/>
          <a:stretch/>
        </p:blipFill>
        <p:spPr>
          <a:xfrm>
            <a:off x="8279898" y="3443200"/>
            <a:ext cx="864102" cy="1314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822;p60"/>
          <p:cNvPicPr preferRelativeResize="0"/>
          <p:nvPr/>
        </p:nvPicPr>
        <p:blipFill rotWithShape="1">
          <a:blip r:embed="rId4">
            <a:alphaModFix/>
          </a:blip>
          <a:srcRect l="12896" r="34444" b="16022"/>
          <a:stretch/>
        </p:blipFill>
        <p:spPr>
          <a:xfrm rot="10800000" flipH="1">
            <a:off x="-9525" y="-1"/>
            <a:ext cx="1696200" cy="2705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653372" y="2275687"/>
            <a:ext cx="4482393" cy="1471290"/>
          </a:xfrm>
        </p:spPr>
        <p:txBody>
          <a:bodyPr/>
          <a:lstStyle/>
          <a:p>
            <a:r>
              <a:rPr lang="en-US" sz="3600" b="1" dirty="0" err="1" smtClean="0"/>
              <a:t>Tipizacija</a:t>
            </a:r>
            <a:r>
              <a:rPr lang="en-US" sz="3600" b="1" dirty="0" smtClean="0"/>
              <a:t> </a:t>
            </a:r>
            <a:r>
              <a:rPr lang="en-US" sz="3600" b="1" dirty="0" err="1" smtClean="0"/>
              <a:t>vrsta</a:t>
            </a:r>
            <a:endParaRPr lang="en-US" sz="3600" b="1" dirty="0"/>
          </a:p>
        </p:txBody>
      </p:sp>
      <p:sp>
        <p:nvSpPr>
          <p:cNvPr id="9" name="Title 8"/>
          <p:cNvSpPr>
            <a:spLocks noGrp="1"/>
          </p:cNvSpPr>
          <p:nvPr>
            <p:ph type="title" idx="2"/>
          </p:nvPr>
        </p:nvSpPr>
        <p:spPr>
          <a:xfrm>
            <a:off x="2347021" y="1125636"/>
            <a:ext cx="961200" cy="960900"/>
          </a:xfrm>
        </p:spPr>
        <p:txBody>
          <a:bodyPr/>
          <a:lstStyle/>
          <a:p>
            <a:r>
              <a:rPr lang="sr-Latn-RS" dirty="0" smtClean="0"/>
              <a:t>3.4</a:t>
            </a:r>
            <a:endParaRPr lang="en-US" dirty="0"/>
          </a:p>
        </p:txBody>
      </p:sp>
      <p:pic>
        <p:nvPicPr>
          <p:cNvPr id="10" name="Google Shape;1364;p7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5957865" y="2390188"/>
            <a:ext cx="1529126" cy="201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365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5367849" y="3887688"/>
            <a:ext cx="465000" cy="51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366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7612033" y="3768112"/>
            <a:ext cx="635875" cy="63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67;p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12688" y="2035475"/>
            <a:ext cx="379100" cy="39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368;p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49100" y="2977750"/>
            <a:ext cx="537686" cy="56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369;p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24388" y="3118412"/>
            <a:ext cx="211125" cy="22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371;p7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47900" y="2622163"/>
            <a:ext cx="54300" cy="5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45"/>
          <p:cNvSpPr txBox="1">
            <a:spLocks noGrp="1"/>
          </p:cNvSpPr>
          <p:nvPr>
            <p:ph type="title"/>
          </p:nvPr>
        </p:nvSpPr>
        <p:spPr>
          <a:xfrm>
            <a:off x="1457539" y="316259"/>
            <a:ext cx="6854562" cy="935025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lvl="0" algn="ctr"/>
            <a:r>
              <a:rPr lang="en-US" sz="3200" dirty="0" err="1" smtClean="0"/>
              <a:t>Tipizacija</a:t>
            </a:r>
            <a:r>
              <a:rPr lang="en-US" sz="3200" dirty="0" smtClean="0"/>
              <a:t> </a:t>
            </a:r>
            <a:r>
              <a:rPr lang="en-US" sz="3200" dirty="0" err="1" smtClean="0"/>
              <a:t>vrsta</a:t>
            </a:r>
            <a:endParaRPr/>
          </a:p>
        </p:txBody>
      </p:sp>
      <p:sp>
        <p:nvSpPr>
          <p:cNvPr id="28" name="Text Placeholder 27"/>
          <p:cNvSpPr>
            <a:spLocks noGrp="1"/>
          </p:cNvSpPr>
          <p:nvPr>
            <p:ph type="body" idx="1"/>
          </p:nvPr>
        </p:nvSpPr>
        <p:spPr>
          <a:xfrm>
            <a:off x="770021" y="1368162"/>
            <a:ext cx="7617708" cy="3148836"/>
          </a:xfrm>
        </p:spPr>
        <p:txBody>
          <a:bodyPr anchor="t"/>
          <a:lstStyle/>
          <a:p>
            <a:r>
              <a:rPr lang="en-US" sz="1200" dirty="0" err="1" smtClean="0"/>
              <a:t>Preuzeta</a:t>
            </a:r>
            <a:r>
              <a:rPr lang="en-US" sz="1200" dirty="0" smtClean="0"/>
              <a:t> je </a:t>
            </a:r>
            <a:r>
              <a:rPr lang="en-US" sz="1200" dirty="0" err="1" smtClean="0"/>
              <a:t>baza</a:t>
            </a:r>
            <a:r>
              <a:rPr lang="en-US" sz="1200" dirty="0" smtClean="0"/>
              <a:t> </a:t>
            </a:r>
            <a:r>
              <a:rPr lang="en-US" sz="1200" dirty="0" err="1" smtClean="0"/>
              <a:t>podataka</a:t>
            </a:r>
            <a:r>
              <a:rPr lang="en-US" sz="1200" dirty="0" smtClean="0"/>
              <a:t> o </a:t>
            </a:r>
            <a:r>
              <a:rPr lang="en-US" sz="1200" dirty="0" err="1" smtClean="0"/>
              <a:t>bakterijskom</a:t>
            </a:r>
            <a:r>
              <a:rPr lang="en-US" sz="1200" dirty="0" smtClean="0"/>
              <a:t> </a:t>
            </a:r>
            <a:r>
              <a:rPr lang="en-US" sz="1200" dirty="0" err="1" smtClean="0"/>
              <a:t>genomu</a:t>
            </a:r>
            <a:r>
              <a:rPr lang="en-US" sz="1200" dirty="0" smtClean="0"/>
              <a:t> </a:t>
            </a:r>
            <a:r>
              <a:rPr lang="en-US" sz="1200" dirty="0" err="1" smtClean="0"/>
              <a:t>na</a:t>
            </a:r>
            <a:r>
              <a:rPr lang="en-US" sz="1200" dirty="0" smtClean="0"/>
              <a:t> Gen-Bank, </a:t>
            </a:r>
            <a:r>
              <a:rPr lang="en-US" sz="1200" dirty="0" err="1" smtClean="0"/>
              <a:t>koja</a:t>
            </a:r>
            <a:r>
              <a:rPr lang="en-US" sz="1200" dirty="0" smtClean="0"/>
              <a:t> je </a:t>
            </a:r>
            <a:r>
              <a:rPr lang="en-US" sz="1200" dirty="0" err="1" smtClean="0"/>
              <a:t>sadržala</a:t>
            </a:r>
            <a:r>
              <a:rPr lang="en-US" sz="1200" dirty="0" smtClean="0"/>
              <a:t> </a:t>
            </a:r>
            <a:r>
              <a:rPr lang="en-US" sz="1200" dirty="0" err="1" smtClean="0"/>
              <a:t>visokokvalitetne</a:t>
            </a:r>
            <a:r>
              <a:rPr lang="en-US" sz="1200" dirty="0" smtClean="0"/>
              <a:t> </a:t>
            </a:r>
            <a:r>
              <a:rPr lang="en-US" sz="1200" dirty="0" err="1" smtClean="0"/>
              <a:t>kompletne</a:t>
            </a:r>
            <a:r>
              <a:rPr lang="en-US" sz="1200" dirty="0" smtClean="0"/>
              <a:t> genome 3785 </a:t>
            </a:r>
            <a:r>
              <a:rPr lang="en-US" sz="1200" dirty="0" err="1" smtClean="0"/>
              <a:t>bakterijskih</a:t>
            </a:r>
            <a:r>
              <a:rPr lang="en-US" sz="1200" dirty="0" smtClean="0"/>
              <a:t> </a:t>
            </a:r>
            <a:r>
              <a:rPr lang="en-US" sz="1200" dirty="0" err="1" smtClean="0"/>
              <a:t>sojeva</a:t>
            </a:r>
            <a:r>
              <a:rPr lang="en-US" sz="1200" dirty="0" smtClean="0"/>
              <a:t> </a:t>
            </a:r>
            <a:r>
              <a:rPr lang="en-US" sz="1200" dirty="0" err="1" smtClean="0"/>
              <a:t>iz</a:t>
            </a:r>
            <a:r>
              <a:rPr lang="en-US" sz="1200" dirty="0" smtClean="0"/>
              <a:t> 1487 </a:t>
            </a:r>
            <a:r>
              <a:rPr lang="en-US" sz="1200" dirty="0" err="1" smtClean="0"/>
              <a:t>vrsta</a:t>
            </a:r>
            <a:r>
              <a:rPr lang="en-US" sz="1200" dirty="0" smtClean="0"/>
              <a:t> </a:t>
            </a:r>
            <a:r>
              <a:rPr lang="en-US" sz="1200" dirty="0" err="1" smtClean="0"/>
              <a:t>bakterija</a:t>
            </a:r>
            <a:r>
              <a:rPr lang="sr-Latn-RS" sz="1200" dirty="0" smtClean="0"/>
              <a:t>.</a:t>
            </a:r>
          </a:p>
          <a:p>
            <a:endParaRPr lang="sr-Latn-RS" sz="1200" dirty="0" smtClean="0"/>
          </a:p>
          <a:p>
            <a:r>
              <a:rPr lang="en-US" dirty="0" smtClean="0"/>
              <a:t>Ova </a:t>
            </a:r>
            <a:r>
              <a:rPr lang="en-US" dirty="0" err="1" smtClean="0"/>
              <a:t>baza</a:t>
            </a:r>
            <a:r>
              <a:rPr lang="en-US" dirty="0" smtClean="0"/>
              <a:t> </a:t>
            </a:r>
            <a:r>
              <a:rPr lang="en-US" dirty="0" err="1" smtClean="0"/>
              <a:t>podataka</a:t>
            </a:r>
            <a:r>
              <a:rPr lang="en-US" dirty="0" smtClean="0"/>
              <a:t> je </a:t>
            </a:r>
            <a:r>
              <a:rPr lang="en-US" dirty="0" err="1" smtClean="0"/>
              <a:t>proširena</a:t>
            </a:r>
            <a:r>
              <a:rPr lang="en-US" dirty="0" smtClean="0"/>
              <a:t> </a:t>
            </a:r>
            <a:r>
              <a:rPr lang="en-US" dirty="0" err="1" smtClean="0"/>
              <a:t>kako</a:t>
            </a:r>
            <a:r>
              <a:rPr lang="en-US" dirty="0" smtClean="0"/>
              <a:t> bi se </a:t>
            </a:r>
            <a:r>
              <a:rPr lang="en-US" dirty="0" err="1" smtClean="0"/>
              <a:t>uključila</a:t>
            </a:r>
            <a:r>
              <a:rPr lang="en-US" dirty="0" smtClean="0"/>
              <a:t> </a:t>
            </a:r>
            <a:r>
              <a:rPr lang="en-US" dirty="0" err="1" smtClean="0"/>
              <a:t>dva</a:t>
            </a:r>
            <a:r>
              <a:rPr lang="en-US" dirty="0" smtClean="0"/>
              <a:t> </a:t>
            </a:r>
            <a:r>
              <a:rPr lang="en-US" dirty="0" err="1" smtClean="0"/>
              <a:t>genoma</a:t>
            </a:r>
            <a:r>
              <a:rPr lang="en-US" dirty="0" smtClean="0"/>
              <a:t> K. </a:t>
            </a:r>
            <a:r>
              <a:rPr lang="en-US" dirty="0" err="1" smtClean="0"/>
              <a:t>Quasipneumoniae</a:t>
            </a:r>
            <a:r>
              <a:rPr lang="en-US" dirty="0" smtClean="0"/>
              <a:t>.</a:t>
            </a:r>
            <a:endParaRPr lang="sr-Latn-RS" dirty="0" smtClean="0"/>
          </a:p>
          <a:p>
            <a:endParaRPr lang="sr-Latn-RS" dirty="0" smtClean="0"/>
          </a:p>
          <a:p>
            <a:r>
              <a:rPr lang="en-US" dirty="0" err="1" smtClean="0"/>
              <a:t>Cjevovod</a:t>
            </a:r>
            <a:r>
              <a:rPr lang="en-US" dirty="0" smtClean="0"/>
              <a:t> </a:t>
            </a:r>
            <a:r>
              <a:rPr lang="en-US" dirty="0" err="1" smtClean="0"/>
              <a:t>za</a:t>
            </a:r>
            <a:r>
              <a:rPr lang="en-US" dirty="0" smtClean="0"/>
              <a:t> </a:t>
            </a:r>
            <a:r>
              <a:rPr lang="en-US" dirty="0" err="1" smtClean="0"/>
              <a:t>tipiziranje</a:t>
            </a:r>
            <a:r>
              <a:rPr lang="en-US" dirty="0" smtClean="0"/>
              <a:t> </a:t>
            </a:r>
            <a:r>
              <a:rPr lang="en-US" dirty="0" err="1" smtClean="0"/>
              <a:t>vrsta</a:t>
            </a:r>
            <a:r>
              <a:rPr lang="en-US" dirty="0" smtClean="0"/>
              <a:t> </a:t>
            </a:r>
            <a:r>
              <a:rPr lang="en-US" dirty="0" err="1" smtClean="0"/>
              <a:t>prenosio</a:t>
            </a:r>
            <a:r>
              <a:rPr lang="en-US" dirty="0" smtClean="0"/>
              <a:t> je </a:t>
            </a:r>
            <a:r>
              <a:rPr lang="en-US" dirty="0" err="1" smtClean="0"/>
              <a:t>očitane</a:t>
            </a:r>
            <a:r>
              <a:rPr lang="en-US" dirty="0" smtClean="0"/>
              <a:t> </a:t>
            </a:r>
            <a:r>
              <a:rPr lang="en-US" dirty="0" err="1" smtClean="0"/>
              <a:t>podatke</a:t>
            </a:r>
            <a:r>
              <a:rPr lang="en-US" dirty="0" smtClean="0"/>
              <a:t> </a:t>
            </a:r>
            <a:r>
              <a:rPr lang="en-US" dirty="0" err="1" smtClean="0"/>
              <a:t>iz</a:t>
            </a:r>
            <a:r>
              <a:rPr lang="en-US" dirty="0" smtClean="0"/>
              <a:t> </a:t>
            </a:r>
            <a:r>
              <a:rPr lang="en-US" dirty="0" err="1" smtClean="0"/>
              <a:t>npReadera</a:t>
            </a:r>
            <a:r>
              <a:rPr lang="en-US" dirty="0" smtClean="0"/>
              <a:t> </a:t>
            </a:r>
            <a:r>
              <a:rPr lang="en-US" dirty="0" err="1" smtClean="0"/>
              <a:t>direktno</a:t>
            </a:r>
            <a:r>
              <a:rPr lang="en-US" dirty="0" smtClean="0"/>
              <a:t> u BWA-MEM, </a:t>
            </a:r>
            <a:r>
              <a:rPr lang="en-US" dirty="0" err="1" smtClean="0"/>
              <a:t>koji</a:t>
            </a:r>
            <a:r>
              <a:rPr lang="en-US" dirty="0" smtClean="0"/>
              <a:t> se </a:t>
            </a:r>
            <a:r>
              <a:rPr lang="en-US" dirty="0" err="1" smtClean="0"/>
              <a:t>uskladio</a:t>
            </a:r>
            <a:r>
              <a:rPr lang="en-US" dirty="0" smtClean="0"/>
              <a:t> </a:t>
            </a:r>
            <a:r>
              <a:rPr lang="en-US" dirty="0" err="1" smtClean="0"/>
              <a:t>čitanja</a:t>
            </a:r>
            <a:r>
              <a:rPr lang="en-US" dirty="0" smtClean="0"/>
              <a:t> </a:t>
            </a:r>
            <a:r>
              <a:rPr lang="en-US" dirty="0" err="1" smtClean="0"/>
              <a:t>sa</a:t>
            </a:r>
            <a:r>
              <a:rPr lang="en-US" dirty="0" smtClean="0"/>
              <a:t> </a:t>
            </a:r>
            <a:r>
              <a:rPr lang="en-US" dirty="0" err="1" smtClean="0"/>
              <a:t>bazom</a:t>
            </a:r>
            <a:r>
              <a:rPr lang="en-US" dirty="0" smtClean="0"/>
              <a:t> </a:t>
            </a:r>
            <a:r>
              <a:rPr lang="en-US" dirty="0" err="1" smtClean="0"/>
              <a:t>podataka</a:t>
            </a:r>
            <a:r>
              <a:rPr lang="sr-Latn-RS" dirty="0" smtClean="0"/>
              <a:t>.</a:t>
            </a:r>
          </a:p>
          <a:p>
            <a:endParaRPr lang="sr-Latn-RS" dirty="0" smtClean="0"/>
          </a:p>
          <a:p>
            <a:r>
              <a:rPr lang="en-US" dirty="0" err="1" smtClean="0"/>
              <a:t>Izlaz</a:t>
            </a:r>
            <a:r>
              <a:rPr lang="en-US" dirty="0" smtClean="0"/>
              <a:t> </a:t>
            </a:r>
            <a:r>
              <a:rPr lang="en-US" dirty="0" err="1" smtClean="0"/>
              <a:t>iz</a:t>
            </a:r>
            <a:r>
              <a:rPr lang="en-US" dirty="0" smtClean="0"/>
              <a:t> BWA u SAM </a:t>
            </a:r>
            <a:r>
              <a:rPr lang="en-US" dirty="0" err="1" smtClean="0"/>
              <a:t>formatu</a:t>
            </a:r>
            <a:r>
              <a:rPr lang="en-US" dirty="0" smtClean="0"/>
              <a:t> </a:t>
            </a:r>
            <a:r>
              <a:rPr lang="en-US" dirty="0" err="1" smtClean="0"/>
              <a:t>direktno</a:t>
            </a:r>
            <a:r>
              <a:rPr lang="en-US" dirty="0" smtClean="0"/>
              <a:t> je </a:t>
            </a:r>
            <a:r>
              <a:rPr lang="en-US" dirty="0" err="1" smtClean="0"/>
              <a:t>prebačen</a:t>
            </a:r>
            <a:r>
              <a:rPr lang="en-US" dirty="0" smtClean="0"/>
              <a:t> u </a:t>
            </a:r>
            <a:r>
              <a:rPr lang="en-US" dirty="0" err="1" smtClean="0"/>
              <a:t>cjevovod</a:t>
            </a:r>
            <a:r>
              <a:rPr lang="en-US" dirty="0" smtClean="0"/>
              <a:t> </a:t>
            </a:r>
            <a:r>
              <a:rPr lang="en-US" dirty="0" err="1" smtClean="0"/>
              <a:t>za</a:t>
            </a:r>
            <a:r>
              <a:rPr lang="en-US" dirty="0" smtClean="0"/>
              <a:t> </a:t>
            </a:r>
            <a:r>
              <a:rPr lang="en-US" dirty="0" err="1" smtClean="0"/>
              <a:t>tipizaciju</a:t>
            </a:r>
            <a:r>
              <a:rPr lang="en-US" dirty="0" smtClean="0"/>
              <a:t> </a:t>
            </a:r>
            <a:r>
              <a:rPr lang="en-US" dirty="0" err="1" smtClean="0"/>
              <a:t>vrsta</a:t>
            </a:r>
            <a:r>
              <a:rPr lang="en-US" dirty="0" smtClean="0"/>
              <a:t>.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403" name="Google Shape;403;p45"/>
          <p:cNvPicPr preferRelativeResize="0"/>
          <p:nvPr/>
        </p:nvPicPr>
        <p:blipFill rotWithShape="1">
          <a:blip r:embed="rId3">
            <a:alphaModFix/>
          </a:blip>
          <a:srcRect l="29945" t="6866" r="29949" b="6874"/>
          <a:stretch/>
        </p:blipFill>
        <p:spPr>
          <a:xfrm>
            <a:off x="8279898" y="3443200"/>
            <a:ext cx="864102" cy="1314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822;p60"/>
          <p:cNvPicPr preferRelativeResize="0"/>
          <p:nvPr/>
        </p:nvPicPr>
        <p:blipFill rotWithShape="1">
          <a:blip r:embed="rId4">
            <a:alphaModFix/>
          </a:blip>
          <a:srcRect l="12896" r="34444" b="16022"/>
          <a:stretch/>
        </p:blipFill>
        <p:spPr>
          <a:xfrm rot="10800000" flipH="1">
            <a:off x="-9525" y="-1"/>
            <a:ext cx="1696200" cy="2705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45"/>
          <p:cNvSpPr txBox="1">
            <a:spLocks noGrp="1"/>
          </p:cNvSpPr>
          <p:nvPr>
            <p:ph type="title"/>
          </p:nvPr>
        </p:nvSpPr>
        <p:spPr>
          <a:xfrm>
            <a:off x="1457539" y="316259"/>
            <a:ext cx="6854562" cy="935025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lvl="0" algn="ctr"/>
            <a:r>
              <a:rPr lang="en-US" sz="3200" dirty="0" err="1" smtClean="0"/>
              <a:t>Tipizacija</a:t>
            </a:r>
            <a:r>
              <a:rPr lang="en-US" sz="3200" dirty="0" smtClean="0"/>
              <a:t> </a:t>
            </a:r>
            <a:r>
              <a:rPr lang="en-US" sz="3200" dirty="0" err="1" smtClean="0"/>
              <a:t>vrsta</a:t>
            </a:r>
            <a:endParaRPr/>
          </a:p>
        </p:txBody>
      </p:sp>
      <p:sp>
        <p:nvSpPr>
          <p:cNvPr id="28" name="Text Placeholder 27"/>
          <p:cNvSpPr>
            <a:spLocks noGrp="1"/>
          </p:cNvSpPr>
          <p:nvPr>
            <p:ph type="body" idx="1"/>
          </p:nvPr>
        </p:nvSpPr>
        <p:spPr>
          <a:xfrm>
            <a:off x="770021" y="1368162"/>
            <a:ext cx="7617708" cy="3148836"/>
          </a:xfrm>
        </p:spPr>
        <p:txBody>
          <a:bodyPr anchor="t"/>
          <a:lstStyle/>
          <a:p>
            <a:r>
              <a:rPr lang="en-US" sz="1800" dirty="0" err="1" smtClean="0"/>
              <a:t>Metoda</a:t>
            </a:r>
            <a:r>
              <a:rPr lang="en-US" sz="1800" dirty="0" smtClean="0"/>
              <a:t> </a:t>
            </a:r>
            <a:r>
              <a:rPr lang="en-US" sz="1800" dirty="0" err="1" smtClean="0"/>
              <a:t>tipizacije</a:t>
            </a:r>
            <a:r>
              <a:rPr lang="en-US" sz="1800" dirty="0" smtClean="0"/>
              <a:t> </a:t>
            </a:r>
            <a:r>
              <a:rPr lang="en-US" sz="1800" dirty="0" err="1" smtClean="0"/>
              <a:t>vrsta</a:t>
            </a:r>
            <a:r>
              <a:rPr lang="en-US" sz="1800" dirty="0" smtClean="0"/>
              <a:t> </a:t>
            </a:r>
            <a:r>
              <a:rPr lang="en-US" sz="1800" dirty="0" err="1" smtClean="0"/>
              <a:t>uzima</a:t>
            </a:r>
            <a:r>
              <a:rPr lang="en-US" sz="1800" dirty="0" smtClean="0"/>
              <a:t> u </a:t>
            </a:r>
            <a:r>
              <a:rPr lang="en-US" sz="1800" dirty="0" err="1" smtClean="0"/>
              <a:t>obzit</a:t>
            </a:r>
            <a:r>
              <a:rPr lang="en-US" sz="1800" dirty="0" smtClean="0"/>
              <a:t> </a:t>
            </a:r>
            <a:r>
              <a:rPr lang="en-US" sz="1800" dirty="0" err="1" smtClean="0"/>
              <a:t>udjele</a:t>
            </a:r>
            <a:r>
              <a:rPr lang="en-US" sz="1800" dirty="0" smtClean="0"/>
              <a:t> {p1,p2, ... , </a:t>
            </a:r>
            <a:r>
              <a:rPr lang="en-US" sz="1800" dirty="0" err="1" smtClean="0"/>
              <a:t>pk</a:t>
            </a:r>
            <a:r>
              <a:rPr lang="en-US" sz="1800" dirty="0" smtClean="0"/>
              <a:t>} </a:t>
            </a:r>
            <a:r>
              <a:rPr lang="en-US" sz="1800" dirty="0" err="1" smtClean="0"/>
              <a:t>za</a:t>
            </a:r>
            <a:r>
              <a:rPr lang="en-US" sz="1800" dirty="0" smtClean="0"/>
              <a:t> k </a:t>
            </a:r>
            <a:r>
              <a:rPr lang="en-US" sz="1800" dirty="0" err="1" smtClean="0"/>
              <a:t>vrsta</a:t>
            </a:r>
            <a:r>
              <a:rPr lang="en-US" sz="1800" dirty="0" smtClean="0"/>
              <a:t> u </a:t>
            </a:r>
            <a:r>
              <a:rPr lang="en-US" sz="1800" dirty="0" err="1" smtClean="0"/>
              <a:t>smjesi</a:t>
            </a:r>
            <a:r>
              <a:rPr lang="en-US" sz="1800" dirty="0" smtClean="0"/>
              <a:t> </a:t>
            </a:r>
            <a:r>
              <a:rPr lang="en-US" sz="1800" dirty="0" err="1" smtClean="0"/>
              <a:t>kao</a:t>
            </a:r>
            <a:r>
              <a:rPr lang="en-US" sz="1800" dirty="0" smtClean="0"/>
              <a:t> </a:t>
            </a:r>
            <a:r>
              <a:rPr lang="en-US" sz="1800" dirty="0" err="1" smtClean="0"/>
              <a:t>parametre</a:t>
            </a:r>
            <a:r>
              <a:rPr lang="en-US" sz="1800" dirty="0" smtClean="0"/>
              <a:t> </a:t>
            </a:r>
            <a:r>
              <a:rPr lang="en-US" sz="1800" dirty="0" err="1" smtClean="0"/>
              <a:t>multinomske</a:t>
            </a:r>
            <a:r>
              <a:rPr lang="en-US" sz="1800" dirty="0" smtClean="0"/>
              <a:t> </a:t>
            </a:r>
            <a:r>
              <a:rPr lang="en-US" sz="1800" dirty="0" err="1" smtClean="0"/>
              <a:t>distribucije</a:t>
            </a:r>
            <a:r>
              <a:rPr lang="en-US" sz="1800" dirty="0" smtClean="0"/>
              <a:t> k-</a:t>
            </a:r>
            <a:r>
              <a:rPr lang="en-US" sz="1800" dirty="0" err="1" smtClean="0"/>
              <a:t>kategorije</a:t>
            </a:r>
            <a:r>
              <a:rPr lang="en-US" sz="1800" dirty="0" smtClean="0"/>
              <a:t>, a </a:t>
            </a:r>
            <a:r>
              <a:rPr lang="en-US" sz="1800" dirty="0" err="1" smtClean="0"/>
              <a:t>očitani</a:t>
            </a:r>
            <a:r>
              <a:rPr lang="en-US" sz="1800" dirty="0" smtClean="0"/>
              <a:t> </a:t>
            </a:r>
            <a:r>
              <a:rPr lang="en-US" sz="1800" dirty="0" err="1" smtClean="0"/>
              <a:t>brojevi</a:t>
            </a:r>
            <a:r>
              <a:rPr lang="en-US" sz="1800" dirty="0" smtClean="0"/>
              <a:t> {c1, c2, ... , ck} </a:t>
            </a:r>
            <a:r>
              <a:rPr lang="en-US" sz="1800" dirty="0" err="1" smtClean="0"/>
              <a:t>za</a:t>
            </a:r>
            <a:r>
              <a:rPr lang="en-US" sz="1800" dirty="0" smtClean="0"/>
              <a:t> </a:t>
            </a:r>
            <a:r>
              <a:rPr lang="en-US" sz="1800" dirty="0" err="1" smtClean="0"/>
              <a:t>vrste</a:t>
            </a:r>
            <a:r>
              <a:rPr lang="en-US" sz="1800" dirty="0" smtClean="0"/>
              <a:t> </a:t>
            </a:r>
            <a:r>
              <a:rPr lang="en-US" sz="1800" dirty="0" err="1" smtClean="0"/>
              <a:t>kao</a:t>
            </a:r>
            <a:r>
              <a:rPr lang="en-US" sz="1800" dirty="0" smtClean="0"/>
              <a:t> </a:t>
            </a:r>
            <a:r>
              <a:rPr lang="en-US" sz="1800" dirty="0" err="1" smtClean="0"/>
              <a:t>zapažanje</a:t>
            </a:r>
            <a:r>
              <a:rPr lang="en-US" sz="1800" dirty="0" smtClean="0"/>
              <a:t> </a:t>
            </a:r>
            <a:r>
              <a:rPr lang="en-US" sz="1800" dirty="0" err="1" smtClean="0"/>
              <a:t>iz</a:t>
            </a:r>
            <a:r>
              <a:rPr lang="en-US" sz="1800" dirty="0" smtClean="0"/>
              <a:t> c1+c1+..+ck.</a:t>
            </a:r>
            <a:endParaRPr lang="sr-Latn-RS" sz="1800" dirty="0" smtClean="0"/>
          </a:p>
          <a:p>
            <a:endParaRPr lang="sr-Latn-RS" sz="1800" dirty="0" smtClean="0"/>
          </a:p>
          <a:p>
            <a:r>
              <a:rPr lang="en-US" sz="1800" dirty="0" smtClean="0"/>
              <a:t> </a:t>
            </a:r>
            <a:r>
              <a:rPr lang="en-US" sz="1800" dirty="0" err="1" smtClean="0"/>
              <a:t>Zatim</a:t>
            </a:r>
            <a:r>
              <a:rPr lang="en-US" sz="1800" dirty="0" smtClean="0"/>
              <a:t> je </a:t>
            </a:r>
            <a:r>
              <a:rPr lang="en-US" sz="1800" dirty="0" err="1" smtClean="0"/>
              <a:t>korišten</a:t>
            </a:r>
            <a:r>
              <a:rPr lang="en-US" sz="1800" dirty="0" smtClean="0"/>
              <a:t> </a:t>
            </a:r>
            <a:r>
              <a:rPr lang="en-US" sz="1800" dirty="0" err="1" smtClean="0"/>
              <a:t>paket</a:t>
            </a:r>
            <a:r>
              <a:rPr lang="en-US" sz="1800" dirty="0" smtClean="0"/>
              <a:t> </a:t>
            </a:r>
            <a:r>
              <a:rPr lang="en-US" sz="1800" dirty="0" err="1" smtClean="0"/>
              <a:t>MultinomialCI</a:t>
            </a:r>
            <a:r>
              <a:rPr lang="en-US" sz="1800" dirty="0" smtClean="0"/>
              <a:t> u R </a:t>
            </a:r>
            <a:r>
              <a:rPr lang="en-US" sz="1800" dirty="0" err="1" smtClean="0"/>
              <a:t>za</a:t>
            </a:r>
            <a:r>
              <a:rPr lang="en-US" sz="1800" dirty="0" smtClean="0"/>
              <a:t> </a:t>
            </a:r>
            <a:r>
              <a:rPr lang="en-US" sz="1800" dirty="0" err="1" smtClean="0"/>
              <a:t>izračunavnje</a:t>
            </a:r>
            <a:r>
              <a:rPr lang="en-US" sz="1800" dirty="0" smtClean="0"/>
              <a:t> </a:t>
            </a:r>
            <a:r>
              <a:rPr lang="en-US" sz="1800" dirty="0" err="1" smtClean="0"/>
              <a:t>intervala</a:t>
            </a:r>
            <a:r>
              <a:rPr lang="en-US" sz="1800" dirty="0" smtClean="0"/>
              <a:t> </a:t>
            </a:r>
            <a:r>
              <a:rPr lang="en-US" sz="1800" dirty="0" err="1" smtClean="0"/>
              <a:t>pouzdanosti</a:t>
            </a:r>
            <a:r>
              <a:rPr lang="en-US" sz="1800" dirty="0" smtClean="0"/>
              <a:t> </a:t>
            </a:r>
            <a:r>
              <a:rPr lang="en-US" sz="1800" dirty="0" err="1" smtClean="0"/>
              <a:t>od</a:t>
            </a:r>
            <a:r>
              <a:rPr lang="en-US" sz="1800" dirty="0" smtClean="0"/>
              <a:t> 95% </a:t>
            </a:r>
            <a:r>
              <a:rPr lang="en-US" sz="1800" dirty="0" err="1" smtClean="0"/>
              <a:t>ovih</a:t>
            </a:r>
            <a:r>
              <a:rPr lang="en-US" sz="1800" dirty="0" smtClean="0"/>
              <a:t> </a:t>
            </a:r>
            <a:r>
              <a:rPr lang="en-US" sz="1800" dirty="0" err="1" smtClean="0"/>
              <a:t>proporcija</a:t>
            </a:r>
            <a:r>
              <a:rPr lang="sr-Latn-RS" sz="1800" dirty="0" smtClean="0"/>
              <a:t>.</a:t>
            </a:r>
            <a:r>
              <a:rPr lang="en-US" sz="1800" dirty="0" smtClean="0"/>
              <a:t/>
            </a:r>
            <a:br>
              <a:rPr lang="en-US" sz="1800" dirty="0" smtClean="0"/>
            </a:br>
            <a:endParaRPr lang="en-US" sz="1800" dirty="0"/>
          </a:p>
        </p:txBody>
      </p:sp>
      <p:pic>
        <p:nvPicPr>
          <p:cNvPr id="403" name="Google Shape;403;p45"/>
          <p:cNvPicPr preferRelativeResize="0"/>
          <p:nvPr/>
        </p:nvPicPr>
        <p:blipFill rotWithShape="1">
          <a:blip r:embed="rId3">
            <a:alphaModFix/>
          </a:blip>
          <a:srcRect l="29945" t="6866" r="29949" b="6874"/>
          <a:stretch/>
        </p:blipFill>
        <p:spPr>
          <a:xfrm>
            <a:off x="8279898" y="3443200"/>
            <a:ext cx="864102" cy="1314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822;p60"/>
          <p:cNvPicPr preferRelativeResize="0"/>
          <p:nvPr/>
        </p:nvPicPr>
        <p:blipFill rotWithShape="1">
          <a:blip r:embed="rId4">
            <a:alphaModFix/>
          </a:blip>
          <a:srcRect l="12896" r="34444" b="16022"/>
          <a:stretch/>
        </p:blipFill>
        <p:spPr>
          <a:xfrm rot="10800000" flipH="1">
            <a:off x="-9525" y="-1"/>
            <a:ext cx="1696200" cy="2705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653372" y="2275687"/>
            <a:ext cx="4482393" cy="1471290"/>
          </a:xfrm>
        </p:spPr>
        <p:txBody>
          <a:bodyPr/>
          <a:lstStyle/>
          <a:p>
            <a:r>
              <a:rPr lang="en-US" sz="3600" b="1" dirty="0" smtClean="0"/>
              <a:t>Multi-locus </a:t>
            </a:r>
            <a:r>
              <a:rPr lang="en-US" sz="3600" b="1" dirty="0" err="1" smtClean="0"/>
              <a:t>sekvenciranje</a:t>
            </a:r>
            <a:endParaRPr lang="en-US" sz="3600" b="1" dirty="0"/>
          </a:p>
        </p:txBody>
      </p:sp>
      <p:sp>
        <p:nvSpPr>
          <p:cNvPr id="9" name="Title 8"/>
          <p:cNvSpPr>
            <a:spLocks noGrp="1"/>
          </p:cNvSpPr>
          <p:nvPr>
            <p:ph type="title" idx="2"/>
          </p:nvPr>
        </p:nvSpPr>
        <p:spPr>
          <a:xfrm>
            <a:off x="2347021" y="1125636"/>
            <a:ext cx="961200" cy="960900"/>
          </a:xfrm>
        </p:spPr>
        <p:txBody>
          <a:bodyPr/>
          <a:lstStyle/>
          <a:p>
            <a:r>
              <a:rPr lang="sr-Latn-RS" dirty="0" smtClean="0"/>
              <a:t>3.5</a:t>
            </a:r>
            <a:endParaRPr lang="en-US" dirty="0"/>
          </a:p>
        </p:txBody>
      </p:sp>
      <p:pic>
        <p:nvPicPr>
          <p:cNvPr id="10" name="Google Shape;1364;p7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5957865" y="2390188"/>
            <a:ext cx="1529126" cy="201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365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5367849" y="3887688"/>
            <a:ext cx="465000" cy="51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366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7612033" y="3768112"/>
            <a:ext cx="635875" cy="63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67;p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12688" y="2035475"/>
            <a:ext cx="379100" cy="39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368;p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49100" y="2977750"/>
            <a:ext cx="537686" cy="56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369;p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24388" y="3118412"/>
            <a:ext cx="211125" cy="22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371;p7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47900" y="2622163"/>
            <a:ext cx="54300" cy="5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45"/>
          <p:cNvSpPr txBox="1">
            <a:spLocks noGrp="1"/>
          </p:cNvSpPr>
          <p:nvPr>
            <p:ph type="title"/>
          </p:nvPr>
        </p:nvSpPr>
        <p:spPr>
          <a:xfrm>
            <a:off x="1457539" y="316259"/>
            <a:ext cx="6854562" cy="935025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lvl="0" algn="ctr"/>
            <a:r>
              <a:rPr lang="en-US" sz="3200" dirty="0" smtClean="0"/>
              <a:t>Multi-locus </a:t>
            </a:r>
            <a:r>
              <a:rPr lang="en-US" sz="3200" dirty="0" err="1" smtClean="0"/>
              <a:t>sekvenciranje</a:t>
            </a:r>
            <a:endParaRPr/>
          </a:p>
        </p:txBody>
      </p:sp>
      <p:sp>
        <p:nvSpPr>
          <p:cNvPr id="28" name="Text Placeholder 27"/>
          <p:cNvSpPr>
            <a:spLocks noGrp="1"/>
          </p:cNvSpPr>
          <p:nvPr>
            <p:ph type="body" idx="1"/>
          </p:nvPr>
        </p:nvSpPr>
        <p:spPr>
          <a:xfrm>
            <a:off x="770021" y="1175657"/>
            <a:ext cx="7617708" cy="3341341"/>
          </a:xfrm>
        </p:spPr>
        <p:txBody>
          <a:bodyPr anchor="t"/>
          <a:lstStyle/>
          <a:p>
            <a:r>
              <a:rPr lang="en-US" dirty="0" err="1" smtClean="0"/>
              <a:t>Čitanja</a:t>
            </a:r>
            <a:r>
              <a:rPr lang="en-US" dirty="0" smtClean="0"/>
              <a:t> </a:t>
            </a:r>
            <a:r>
              <a:rPr lang="en-US" dirty="0" err="1" smtClean="0"/>
              <a:t>sekvenci</a:t>
            </a:r>
            <a:r>
              <a:rPr lang="en-US" dirty="0" smtClean="0"/>
              <a:t> </a:t>
            </a:r>
            <a:r>
              <a:rPr lang="en-US" dirty="0" err="1" smtClean="0"/>
              <a:t>MinION</a:t>
            </a:r>
            <a:r>
              <a:rPr lang="en-US" dirty="0" smtClean="0"/>
              <a:t> </a:t>
            </a:r>
            <a:r>
              <a:rPr lang="en-US" dirty="0" err="1" smtClean="0"/>
              <a:t>iz</a:t>
            </a:r>
            <a:r>
              <a:rPr lang="en-US" dirty="0" smtClean="0"/>
              <a:t> </a:t>
            </a:r>
            <a:r>
              <a:rPr lang="en-US" dirty="0" err="1" smtClean="0"/>
              <a:t>sojeva</a:t>
            </a:r>
            <a:r>
              <a:rPr lang="en-US" dirty="0" smtClean="0"/>
              <a:t> K. pneumonia </a:t>
            </a:r>
            <a:r>
              <a:rPr lang="en-US" dirty="0" err="1" smtClean="0"/>
              <a:t>su</a:t>
            </a:r>
            <a:r>
              <a:rPr lang="en-US" dirty="0" smtClean="0"/>
              <a:t> </a:t>
            </a:r>
            <a:r>
              <a:rPr lang="en-US" dirty="0" err="1" smtClean="0"/>
              <a:t>usklađena</a:t>
            </a:r>
            <a:r>
              <a:rPr lang="en-US" dirty="0" smtClean="0"/>
              <a:t> </a:t>
            </a:r>
            <a:r>
              <a:rPr lang="en-US" dirty="0" err="1" smtClean="0"/>
              <a:t>sa</a:t>
            </a:r>
            <a:r>
              <a:rPr lang="en-US" dirty="0" smtClean="0"/>
              <a:t> </a:t>
            </a:r>
            <a:r>
              <a:rPr lang="en-US" dirty="0" err="1" smtClean="0"/>
              <a:t>sedam</a:t>
            </a:r>
            <a:r>
              <a:rPr lang="en-US" dirty="0" smtClean="0"/>
              <a:t> </a:t>
            </a:r>
            <a:r>
              <a:rPr lang="en-US" dirty="0" err="1" smtClean="0"/>
              <a:t>gena</a:t>
            </a:r>
            <a:r>
              <a:rPr lang="en-US" dirty="0" smtClean="0"/>
              <a:t> </a:t>
            </a:r>
            <a:r>
              <a:rPr lang="en-US" dirty="0" err="1" smtClean="0"/>
              <a:t>za</a:t>
            </a:r>
            <a:r>
              <a:rPr lang="en-US" dirty="0" smtClean="0"/>
              <a:t> </a:t>
            </a:r>
            <a:r>
              <a:rPr lang="en-US" dirty="0" err="1" smtClean="0"/>
              <a:t>održavanje</a:t>
            </a:r>
            <a:r>
              <a:rPr lang="en-US" dirty="0" smtClean="0"/>
              <a:t> </a:t>
            </a:r>
            <a:r>
              <a:rPr lang="en-US" dirty="0" err="1" smtClean="0"/>
              <a:t>domaćinstva</a:t>
            </a:r>
            <a:r>
              <a:rPr lang="en-US" dirty="0" smtClean="0"/>
              <a:t> </a:t>
            </a:r>
            <a:r>
              <a:rPr lang="en-US" dirty="0" err="1" smtClean="0"/>
              <a:t>koje</a:t>
            </a:r>
            <a:r>
              <a:rPr lang="en-US" dirty="0" smtClean="0"/>
              <a:t> je de</a:t>
            </a:r>
            <a:r>
              <a:rPr lang="sr-Latn-RS" dirty="0" smtClean="0"/>
              <a:t>f</a:t>
            </a:r>
            <a:r>
              <a:rPr lang="en-US" dirty="0" err="1" smtClean="0"/>
              <a:t>inisao</a:t>
            </a:r>
            <a:r>
              <a:rPr lang="en-US" dirty="0" smtClean="0"/>
              <a:t> MLST </a:t>
            </a:r>
            <a:r>
              <a:rPr lang="en-US" dirty="0" err="1" smtClean="0"/>
              <a:t>sistem</a:t>
            </a:r>
            <a:r>
              <a:rPr lang="en-US" dirty="0" smtClean="0"/>
              <a:t> </a:t>
            </a:r>
            <a:r>
              <a:rPr lang="en-US" dirty="0" err="1" smtClean="0"/>
              <a:t>koristeći</a:t>
            </a:r>
            <a:r>
              <a:rPr lang="en-US" dirty="0" smtClean="0"/>
              <a:t> BWA-MEM. </a:t>
            </a:r>
            <a:endParaRPr lang="sr-Latn-RS" dirty="0" smtClean="0"/>
          </a:p>
          <a:p>
            <a:endParaRPr lang="sr-Latn-RS" dirty="0" smtClean="0"/>
          </a:p>
          <a:p>
            <a:r>
              <a:rPr lang="en-US" dirty="0" err="1" smtClean="0"/>
              <a:t>Zatim</a:t>
            </a:r>
            <a:r>
              <a:rPr lang="en-US" dirty="0" smtClean="0"/>
              <a:t> </a:t>
            </a:r>
            <a:r>
              <a:rPr lang="en-US" dirty="0" err="1" smtClean="0"/>
              <a:t>su</a:t>
            </a:r>
            <a:r>
              <a:rPr lang="en-US" dirty="0" smtClean="0"/>
              <a:t> </a:t>
            </a:r>
            <a:r>
              <a:rPr lang="en-US" dirty="0" err="1" smtClean="0"/>
              <a:t>prikupljena</a:t>
            </a:r>
            <a:r>
              <a:rPr lang="en-US" dirty="0" smtClean="0"/>
              <a:t> </a:t>
            </a:r>
            <a:r>
              <a:rPr lang="en-US" dirty="0" err="1" smtClean="0"/>
              <a:t>očitavanja</a:t>
            </a:r>
            <a:r>
              <a:rPr lang="en-US" dirty="0" smtClean="0"/>
              <a:t> </a:t>
            </a:r>
            <a:r>
              <a:rPr lang="en-US" dirty="0" err="1" smtClean="0"/>
              <a:t>koja</a:t>
            </a:r>
            <a:r>
              <a:rPr lang="en-US" dirty="0" smtClean="0"/>
              <a:t> </a:t>
            </a:r>
            <a:r>
              <a:rPr lang="en-US" dirty="0" err="1" smtClean="0"/>
              <a:t>su</a:t>
            </a:r>
            <a:r>
              <a:rPr lang="en-US" dirty="0" smtClean="0"/>
              <a:t> </a:t>
            </a:r>
            <a:r>
              <a:rPr lang="en-US" dirty="0" err="1" smtClean="0"/>
              <a:t>bila</a:t>
            </a:r>
            <a:r>
              <a:rPr lang="en-US" dirty="0" smtClean="0"/>
              <a:t> </a:t>
            </a:r>
            <a:r>
              <a:rPr lang="en-US" dirty="0" err="1" smtClean="0"/>
              <a:t>usklađena</a:t>
            </a:r>
            <a:r>
              <a:rPr lang="en-US" dirty="0" smtClean="0"/>
              <a:t> </a:t>
            </a:r>
            <a:r>
              <a:rPr lang="en-US" dirty="0" err="1" smtClean="0"/>
              <a:t>sa</a:t>
            </a:r>
            <a:r>
              <a:rPr lang="en-US" dirty="0" smtClean="0"/>
              <a:t> </a:t>
            </a:r>
            <a:r>
              <a:rPr lang="en-US" dirty="0" err="1" smtClean="0"/>
              <a:t>genom</a:t>
            </a:r>
            <a:r>
              <a:rPr lang="en-US" dirty="0" smtClean="0"/>
              <a:t> </a:t>
            </a:r>
            <a:r>
              <a:rPr lang="en-US" dirty="0" err="1" smtClean="0"/>
              <a:t>i</a:t>
            </a:r>
            <a:r>
              <a:rPr lang="en-US" dirty="0" smtClean="0"/>
              <a:t> </a:t>
            </a:r>
            <a:r>
              <a:rPr lang="en-US" dirty="0" err="1" smtClean="0"/>
              <a:t>izvršeno</a:t>
            </a:r>
            <a:r>
              <a:rPr lang="en-US" dirty="0" smtClean="0"/>
              <a:t> je </a:t>
            </a:r>
            <a:r>
              <a:rPr lang="en-US" dirty="0" err="1" smtClean="0"/>
              <a:t>višestruko</a:t>
            </a:r>
            <a:r>
              <a:rPr lang="en-US" dirty="0" smtClean="0"/>
              <a:t> </a:t>
            </a:r>
            <a:r>
              <a:rPr lang="en-US" dirty="0" err="1" smtClean="0"/>
              <a:t>poravnanje</a:t>
            </a:r>
            <a:r>
              <a:rPr lang="en-US" dirty="0" smtClean="0"/>
              <a:t>. </a:t>
            </a:r>
            <a:endParaRPr lang="sr-Latn-RS" dirty="0" smtClean="0"/>
          </a:p>
          <a:p>
            <a:pPr>
              <a:buNone/>
            </a:pPr>
            <a:endParaRPr lang="en-US" dirty="0" smtClean="0"/>
          </a:p>
          <a:p>
            <a:r>
              <a:rPr lang="en-US" dirty="0" err="1" smtClean="0"/>
              <a:t>Konsenzusna</a:t>
            </a:r>
            <a:r>
              <a:rPr lang="en-US" dirty="0" smtClean="0"/>
              <a:t> </a:t>
            </a:r>
            <a:r>
              <a:rPr lang="en-US" dirty="0" err="1" smtClean="0"/>
              <a:t>sekvenca</a:t>
            </a:r>
            <a:r>
              <a:rPr lang="en-US" dirty="0" smtClean="0"/>
              <a:t> </a:t>
            </a:r>
            <a:r>
              <a:rPr lang="en-US" dirty="0" err="1" smtClean="0"/>
              <a:t>koja</a:t>
            </a:r>
            <a:r>
              <a:rPr lang="en-US" dirty="0" smtClean="0"/>
              <a:t> je </a:t>
            </a:r>
            <a:r>
              <a:rPr lang="en-US" dirty="0" err="1" smtClean="0"/>
              <a:t>nastala</a:t>
            </a:r>
            <a:r>
              <a:rPr lang="en-US" dirty="0" smtClean="0"/>
              <a:t> </a:t>
            </a:r>
            <a:r>
              <a:rPr lang="en-US" dirty="0" err="1" smtClean="0"/>
              <a:t>iz</a:t>
            </a:r>
            <a:r>
              <a:rPr lang="en-US" dirty="0" smtClean="0"/>
              <a:t> </a:t>
            </a:r>
            <a:r>
              <a:rPr lang="en-US" dirty="0" err="1" smtClean="0"/>
              <a:t>višestrukog</a:t>
            </a:r>
            <a:r>
              <a:rPr lang="en-US" dirty="0" smtClean="0"/>
              <a:t> </a:t>
            </a:r>
            <a:r>
              <a:rPr lang="en-US" dirty="0" err="1" smtClean="0"/>
              <a:t>poravnanja</a:t>
            </a:r>
            <a:r>
              <a:rPr lang="en-US" dirty="0" smtClean="0"/>
              <a:t> </a:t>
            </a:r>
            <a:r>
              <a:rPr lang="en-US" dirty="0" err="1" smtClean="0"/>
              <a:t>zatim</a:t>
            </a:r>
            <a:r>
              <a:rPr lang="en-US" dirty="0" smtClean="0"/>
              <a:t> je </a:t>
            </a:r>
            <a:r>
              <a:rPr lang="en-US" dirty="0" err="1" smtClean="0"/>
              <a:t>globalno</a:t>
            </a:r>
            <a:r>
              <a:rPr lang="en-US" dirty="0" smtClean="0"/>
              <a:t> </a:t>
            </a:r>
            <a:r>
              <a:rPr lang="en-US" dirty="0" err="1" smtClean="0"/>
              <a:t>usklađena</a:t>
            </a:r>
            <a:r>
              <a:rPr lang="en-US" dirty="0" smtClean="0"/>
              <a:t> </a:t>
            </a:r>
            <a:r>
              <a:rPr lang="en-US" dirty="0" err="1" smtClean="0"/>
              <a:t>sa</a:t>
            </a:r>
            <a:r>
              <a:rPr lang="en-US" dirty="0" smtClean="0"/>
              <a:t> </a:t>
            </a:r>
            <a:r>
              <a:rPr lang="en-US" dirty="0" err="1" smtClean="0"/>
              <a:t>svim</a:t>
            </a:r>
            <a:r>
              <a:rPr lang="en-US" dirty="0" smtClean="0"/>
              <a:t> </a:t>
            </a:r>
            <a:r>
              <a:rPr lang="en-US" dirty="0" err="1" smtClean="0"/>
              <a:t>alelima</a:t>
            </a:r>
            <a:r>
              <a:rPr lang="en-US" dirty="0" smtClean="0"/>
              <a:t> </a:t>
            </a:r>
            <a:r>
              <a:rPr lang="en-US" dirty="0" err="1" smtClean="0"/>
              <a:t>gena</a:t>
            </a:r>
            <a:r>
              <a:rPr lang="en-US" dirty="0" smtClean="0"/>
              <a:t> </a:t>
            </a:r>
            <a:r>
              <a:rPr lang="en-US" dirty="0" err="1" smtClean="0"/>
              <a:t>pomoću</a:t>
            </a:r>
            <a:r>
              <a:rPr lang="en-US" dirty="0" smtClean="0"/>
              <a:t> </a:t>
            </a:r>
            <a:r>
              <a:rPr lang="en-US" dirty="0" err="1" smtClean="0"/>
              <a:t>probabilističke</a:t>
            </a:r>
            <a:r>
              <a:rPr lang="en-US" dirty="0" smtClean="0"/>
              <a:t> </a:t>
            </a:r>
            <a:r>
              <a:rPr lang="en-US" dirty="0" err="1" smtClean="0"/>
              <a:t>mašine</a:t>
            </a:r>
            <a:r>
              <a:rPr lang="en-US" dirty="0" smtClean="0"/>
              <a:t> </a:t>
            </a:r>
            <a:r>
              <a:rPr lang="en-US" dirty="0" err="1" smtClean="0"/>
              <a:t>sa</a:t>
            </a:r>
            <a:r>
              <a:rPr lang="en-US" dirty="0" smtClean="0"/>
              <a:t> </a:t>
            </a:r>
            <a:r>
              <a:rPr lang="en-US" dirty="0" err="1" smtClean="0"/>
              <a:t>konačnim</a:t>
            </a:r>
            <a:r>
              <a:rPr lang="en-US" dirty="0" smtClean="0"/>
              <a:t> </a:t>
            </a:r>
            <a:r>
              <a:rPr lang="en-US" dirty="0" err="1" smtClean="0"/>
              <a:t>brojem</a:t>
            </a:r>
            <a:r>
              <a:rPr lang="en-US" dirty="0" smtClean="0"/>
              <a:t> </a:t>
            </a:r>
            <a:r>
              <a:rPr lang="en-US" dirty="0" err="1" smtClean="0"/>
              <a:t>stanja</a:t>
            </a:r>
            <a:r>
              <a:rPr lang="en-US" dirty="0" smtClean="0"/>
              <a:t> </a:t>
            </a:r>
            <a:r>
              <a:rPr lang="en-US" dirty="0" err="1" smtClean="0"/>
              <a:t>za</a:t>
            </a:r>
            <a:r>
              <a:rPr lang="en-US" dirty="0" smtClean="0"/>
              <a:t> </a:t>
            </a:r>
            <a:r>
              <a:rPr lang="en-US" dirty="0" err="1" smtClean="0"/>
              <a:t>globalno</a:t>
            </a:r>
            <a:r>
              <a:rPr lang="en-US" dirty="0" smtClean="0"/>
              <a:t> </a:t>
            </a:r>
            <a:r>
              <a:rPr lang="en-US" dirty="0" err="1" smtClean="0"/>
              <a:t>poravnanje</a:t>
            </a:r>
            <a:r>
              <a:rPr lang="en-US" dirty="0" smtClean="0"/>
              <a:t>.</a:t>
            </a:r>
            <a:endParaRPr lang="sr-Latn-RS" dirty="0" smtClean="0"/>
          </a:p>
          <a:p>
            <a:endParaRPr lang="sr-Latn-RS" dirty="0" smtClean="0"/>
          </a:p>
          <a:p>
            <a:r>
              <a:rPr lang="en-US" dirty="0" smtClean="0"/>
              <a:t> </a:t>
            </a:r>
            <a:r>
              <a:rPr lang="en-US" dirty="0" err="1" smtClean="0"/>
              <a:t>Rezultat</a:t>
            </a:r>
            <a:r>
              <a:rPr lang="en-US" dirty="0" smtClean="0"/>
              <a:t> </a:t>
            </a:r>
            <a:r>
              <a:rPr lang="en-US" dirty="0" err="1" smtClean="0"/>
              <a:t>tipa</a:t>
            </a:r>
            <a:r>
              <a:rPr lang="en-US" dirty="0" smtClean="0"/>
              <a:t> </a:t>
            </a:r>
            <a:r>
              <a:rPr lang="en-US" dirty="0" err="1" smtClean="0"/>
              <a:t>sekvence</a:t>
            </a:r>
            <a:r>
              <a:rPr lang="en-US" dirty="0" smtClean="0"/>
              <a:t> je </a:t>
            </a:r>
            <a:r>
              <a:rPr lang="en-US" dirty="0" err="1" smtClean="0"/>
              <a:t>određen</a:t>
            </a:r>
            <a:r>
              <a:rPr lang="en-US" dirty="0" smtClean="0"/>
              <a:t> </a:t>
            </a:r>
            <a:r>
              <a:rPr lang="en-US" dirty="0" err="1" smtClean="0"/>
              <a:t>sabiranjem</a:t>
            </a:r>
            <a:r>
              <a:rPr lang="en-US" dirty="0" smtClean="0"/>
              <a:t> </a:t>
            </a:r>
            <a:r>
              <a:rPr lang="en-US" dirty="0" err="1" smtClean="0"/>
              <a:t>rezultata</a:t>
            </a:r>
            <a:r>
              <a:rPr lang="en-US" dirty="0" smtClean="0"/>
              <a:t> </a:t>
            </a:r>
            <a:r>
              <a:rPr lang="en-US" dirty="0" err="1" smtClean="0"/>
              <a:t>sedam</a:t>
            </a:r>
            <a:r>
              <a:rPr lang="en-US" dirty="0" smtClean="0"/>
              <a:t> </a:t>
            </a:r>
            <a:r>
              <a:rPr lang="en-US" dirty="0" err="1" smtClean="0"/>
              <a:t>alela</a:t>
            </a:r>
            <a:r>
              <a:rPr lang="en-US" dirty="0" smtClean="0"/>
              <a:t> </a:t>
            </a:r>
            <a:r>
              <a:rPr lang="en-US" dirty="0" err="1" smtClean="0"/>
              <a:t>koji</a:t>
            </a:r>
            <a:r>
              <a:rPr lang="en-US" dirty="0" smtClean="0"/>
              <a:t> </a:t>
            </a:r>
            <a:r>
              <a:rPr lang="en-US" dirty="0" err="1" smtClean="0"/>
              <a:t>čine</a:t>
            </a:r>
            <a:r>
              <a:rPr lang="en-US" dirty="0" smtClean="0"/>
              <a:t> tip.</a:t>
            </a:r>
            <a:r>
              <a:rPr lang="en-US" sz="1800" dirty="0" smtClean="0"/>
              <a:t/>
            </a:r>
            <a:br>
              <a:rPr lang="en-US" sz="1800" dirty="0" smtClean="0"/>
            </a:br>
            <a:endParaRPr lang="en-US" sz="1800" dirty="0"/>
          </a:p>
        </p:txBody>
      </p:sp>
      <p:pic>
        <p:nvPicPr>
          <p:cNvPr id="403" name="Google Shape;403;p45"/>
          <p:cNvPicPr preferRelativeResize="0"/>
          <p:nvPr/>
        </p:nvPicPr>
        <p:blipFill rotWithShape="1">
          <a:blip r:embed="rId3">
            <a:alphaModFix/>
          </a:blip>
          <a:srcRect l="29945" t="6866" r="29949" b="6874"/>
          <a:stretch/>
        </p:blipFill>
        <p:spPr>
          <a:xfrm>
            <a:off x="8279898" y="3443200"/>
            <a:ext cx="864102" cy="1314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822;p60"/>
          <p:cNvPicPr preferRelativeResize="0"/>
          <p:nvPr/>
        </p:nvPicPr>
        <p:blipFill rotWithShape="1">
          <a:blip r:embed="rId4">
            <a:alphaModFix/>
          </a:blip>
          <a:srcRect l="12896" r="34444" b="16022"/>
          <a:stretch/>
        </p:blipFill>
        <p:spPr>
          <a:xfrm rot="10800000" flipH="1">
            <a:off x="0" y="0"/>
            <a:ext cx="1696200" cy="2705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653372" y="2275687"/>
            <a:ext cx="4482393" cy="1471290"/>
          </a:xfrm>
        </p:spPr>
        <p:txBody>
          <a:bodyPr/>
          <a:lstStyle/>
          <a:p>
            <a:r>
              <a:rPr lang="en-US" sz="3600" b="1" dirty="0" err="1" smtClean="0"/>
              <a:t>Pisanje</a:t>
            </a:r>
            <a:r>
              <a:rPr lang="en-US" sz="3600" b="1" dirty="0" smtClean="0"/>
              <a:t> </a:t>
            </a:r>
            <a:r>
              <a:rPr lang="en-US" sz="3600" b="1" dirty="0" err="1" smtClean="0"/>
              <a:t>sojeva</a:t>
            </a:r>
            <a:endParaRPr lang="en-US" sz="3600" b="1" dirty="0"/>
          </a:p>
        </p:txBody>
      </p:sp>
      <p:sp>
        <p:nvSpPr>
          <p:cNvPr id="9" name="Title 8"/>
          <p:cNvSpPr>
            <a:spLocks noGrp="1"/>
          </p:cNvSpPr>
          <p:nvPr>
            <p:ph type="title" idx="2"/>
          </p:nvPr>
        </p:nvSpPr>
        <p:spPr>
          <a:xfrm>
            <a:off x="2347021" y="1125636"/>
            <a:ext cx="961200" cy="960900"/>
          </a:xfrm>
        </p:spPr>
        <p:txBody>
          <a:bodyPr/>
          <a:lstStyle/>
          <a:p>
            <a:r>
              <a:rPr lang="sr-Latn-RS" dirty="0" smtClean="0"/>
              <a:t>3.6</a:t>
            </a:r>
            <a:endParaRPr lang="en-US" dirty="0"/>
          </a:p>
        </p:txBody>
      </p:sp>
      <p:pic>
        <p:nvPicPr>
          <p:cNvPr id="10" name="Google Shape;1364;p7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5957865" y="2390188"/>
            <a:ext cx="1529126" cy="201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365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5367849" y="3887688"/>
            <a:ext cx="465000" cy="51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366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7612033" y="3768112"/>
            <a:ext cx="635875" cy="63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67;p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12688" y="2035475"/>
            <a:ext cx="379100" cy="39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368;p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49100" y="2977750"/>
            <a:ext cx="537686" cy="56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369;p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24388" y="3118412"/>
            <a:ext cx="211125" cy="22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371;p7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47900" y="2622163"/>
            <a:ext cx="54300" cy="5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42"/>
          <p:cNvSpPr txBox="1">
            <a:spLocks noGrp="1"/>
          </p:cNvSpPr>
          <p:nvPr>
            <p:ph type="title"/>
          </p:nvPr>
        </p:nvSpPr>
        <p:spPr>
          <a:xfrm>
            <a:off x="715250" y="262208"/>
            <a:ext cx="3538800" cy="90683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b="0" dirty="0" smtClean="0">
                <a:latin typeface="Lato Light"/>
                <a:sym typeface="Lato Light"/>
              </a:rPr>
              <a:t>POZADINA</a:t>
            </a:r>
            <a:endParaRPr/>
          </a:p>
        </p:txBody>
      </p:sp>
      <p:sp>
        <p:nvSpPr>
          <p:cNvPr id="313" name="Google Shape;313;p42"/>
          <p:cNvSpPr txBox="1">
            <a:spLocks noGrp="1"/>
          </p:cNvSpPr>
          <p:nvPr>
            <p:ph type="body" idx="1"/>
          </p:nvPr>
        </p:nvSpPr>
        <p:spPr>
          <a:xfrm>
            <a:off x="773124" y="1273217"/>
            <a:ext cx="7005064" cy="33682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sr-Latn-RS" sz="1600" dirty="0" smtClean="0">
                <a:latin typeface="+mj-lt"/>
              </a:rPr>
              <a:t> MinION – prenosni uređaj koji koristi tehnologiju sekvenciranja nanopora.</a:t>
            </a:r>
          </a:p>
          <a:p>
            <a:pPr marL="0" indent="0"/>
            <a:endParaRPr lang="sr-Latn-RS" sz="1600" dirty="0" smtClean="0">
              <a:latin typeface="+mj-lt"/>
            </a:endParaRPr>
          </a:p>
          <a:p>
            <a:pPr marL="0" indent="0"/>
            <a:r>
              <a:rPr lang="sr-Latn-RS" sz="1600" dirty="0" smtClean="0">
                <a:latin typeface="+mj-lt"/>
              </a:rPr>
              <a:t> Mjeri promjene u električnoj struju dok jednolančana DNK prolazi kroz nanporoe i koristi signal za određivanje nukleotida DNK lanca.</a:t>
            </a:r>
          </a:p>
          <a:p>
            <a:pPr marL="0" indent="0"/>
            <a:endParaRPr lang="sr-Latn-RS" sz="1600" dirty="0" smtClean="0">
              <a:latin typeface="+mj-lt"/>
            </a:endParaRPr>
          </a:p>
          <a:p>
            <a:pPr marL="0" indent="0"/>
            <a:r>
              <a:rPr lang="sr-Latn-RS" sz="1600" dirty="0" smtClean="0">
                <a:latin typeface="+mj-lt"/>
              </a:rPr>
              <a:t> Sekvencijalni podaci mogu se analizirati u toku generisanja, pri čemu je vrijeme dobijanja odgovora najmanje moguće.</a:t>
            </a:r>
          </a:p>
          <a:p>
            <a:pPr marL="0" indent="0"/>
            <a:endParaRPr lang="sr-Latn-RS" sz="1600" dirty="0" smtClean="0">
              <a:latin typeface="+mj-lt"/>
            </a:endParaRPr>
          </a:p>
          <a:p>
            <a:pPr marL="0" indent="0"/>
            <a:r>
              <a:rPr lang="sr-Latn-RS" sz="1600" dirty="0" smtClean="0">
                <a:latin typeface="+mj-lt"/>
              </a:rPr>
              <a:t> Primjena sekvenciranja u stvarnom vremenu – brza klinička dijagnoza.</a:t>
            </a:r>
            <a:endParaRPr sz="1600">
              <a:latin typeface="+mj-lt"/>
            </a:endParaRPr>
          </a:p>
        </p:txBody>
      </p:sp>
      <p:sp>
        <p:nvSpPr>
          <p:cNvPr id="315" name="Google Shape;315;p42"/>
          <p:cNvSpPr/>
          <p:nvPr/>
        </p:nvSpPr>
        <p:spPr>
          <a:xfrm>
            <a:off x="7394775" y="4559475"/>
            <a:ext cx="1117800" cy="85500"/>
          </a:xfrm>
          <a:prstGeom prst="ellipse">
            <a:avLst/>
          </a:prstGeom>
          <a:solidFill>
            <a:srgbClr val="000000">
              <a:alpha val="325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16" name="Google Shape;316;p42"/>
          <p:cNvPicPr preferRelativeResize="0"/>
          <p:nvPr/>
        </p:nvPicPr>
        <p:blipFill rotWithShape="1">
          <a:blip r:embed="rId3">
            <a:alphaModFix/>
          </a:blip>
          <a:srcRect r="3493" b="1787"/>
          <a:stretch/>
        </p:blipFill>
        <p:spPr>
          <a:xfrm>
            <a:off x="7852581" y="2869498"/>
            <a:ext cx="1117799" cy="1800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45"/>
          <p:cNvSpPr txBox="1">
            <a:spLocks noGrp="1"/>
          </p:cNvSpPr>
          <p:nvPr>
            <p:ph type="title"/>
          </p:nvPr>
        </p:nvSpPr>
        <p:spPr>
          <a:xfrm>
            <a:off x="1457539" y="316259"/>
            <a:ext cx="6854562" cy="935025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lvl="0" algn="ctr"/>
            <a:r>
              <a:rPr lang="en-US" sz="3200" dirty="0" err="1" smtClean="0"/>
              <a:t>Pisanje</a:t>
            </a:r>
            <a:r>
              <a:rPr lang="en-US" sz="3200" dirty="0" smtClean="0"/>
              <a:t> </a:t>
            </a:r>
            <a:r>
              <a:rPr lang="en-US" sz="3200" dirty="0" err="1" smtClean="0"/>
              <a:t>sojeva</a:t>
            </a:r>
            <a:endParaRPr/>
          </a:p>
        </p:txBody>
      </p:sp>
      <p:sp>
        <p:nvSpPr>
          <p:cNvPr id="28" name="Text Placeholder 27"/>
          <p:cNvSpPr>
            <a:spLocks noGrp="1"/>
          </p:cNvSpPr>
          <p:nvPr>
            <p:ph type="body" idx="1"/>
          </p:nvPr>
        </p:nvSpPr>
        <p:spPr>
          <a:xfrm>
            <a:off x="770021" y="1175657"/>
            <a:ext cx="7617708" cy="3341341"/>
          </a:xfrm>
        </p:spPr>
        <p:txBody>
          <a:bodyPr anchor="t"/>
          <a:lstStyle/>
          <a:p>
            <a:r>
              <a:rPr lang="en-US" dirty="0" err="1" smtClean="0"/>
              <a:t>Za</a:t>
            </a:r>
            <a:r>
              <a:rPr lang="en-US" dirty="0" smtClean="0"/>
              <a:t> K. pneumonia, </a:t>
            </a:r>
            <a:r>
              <a:rPr lang="en-US" dirty="0" err="1" smtClean="0"/>
              <a:t>E.coli</a:t>
            </a:r>
            <a:r>
              <a:rPr lang="en-US" dirty="0" smtClean="0"/>
              <a:t> </a:t>
            </a:r>
            <a:r>
              <a:rPr lang="en-US" dirty="0" err="1" smtClean="0"/>
              <a:t>i</a:t>
            </a:r>
            <a:r>
              <a:rPr lang="en-US" dirty="0" smtClean="0"/>
              <a:t> </a:t>
            </a:r>
            <a:r>
              <a:rPr lang="en-US" dirty="0" err="1" smtClean="0"/>
              <a:t>S.aureus</a:t>
            </a:r>
            <a:r>
              <a:rPr lang="en-US" dirty="0" smtClean="0"/>
              <a:t> </a:t>
            </a:r>
            <a:r>
              <a:rPr lang="en-US" dirty="0" err="1" smtClean="0"/>
              <a:t>su</a:t>
            </a:r>
            <a:r>
              <a:rPr lang="en-US" dirty="0" smtClean="0"/>
              <a:t> </a:t>
            </a:r>
            <a:r>
              <a:rPr lang="en-US" dirty="0" err="1" smtClean="0"/>
              <a:t>napravljene</a:t>
            </a:r>
            <a:r>
              <a:rPr lang="en-US" dirty="0" smtClean="0"/>
              <a:t> </a:t>
            </a:r>
            <a:r>
              <a:rPr lang="en-US" dirty="0" err="1" smtClean="0"/>
              <a:t>baze</a:t>
            </a:r>
            <a:r>
              <a:rPr lang="en-US" dirty="0" smtClean="0"/>
              <a:t> </a:t>
            </a:r>
            <a:r>
              <a:rPr lang="en-US" dirty="0" err="1" smtClean="0"/>
              <a:t>podataka</a:t>
            </a:r>
            <a:r>
              <a:rPr lang="en-US" dirty="0" smtClean="0"/>
              <a:t>. </a:t>
            </a:r>
            <a:endParaRPr lang="sr-Latn-RS" dirty="0" smtClean="0"/>
          </a:p>
          <a:p>
            <a:endParaRPr lang="sr-Latn-RS" dirty="0" smtClean="0"/>
          </a:p>
          <a:p>
            <a:r>
              <a:rPr lang="en-US" dirty="0" err="1" smtClean="0"/>
              <a:t>Korištene</a:t>
            </a:r>
            <a:r>
              <a:rPr lang="en-US" dirty="0" smtClean="0"/>
              <a:t> </a:t>
            </a:r>
            <a:r>
              <a:rPr lang="en-US" dirty="0" err="1" smtClean="0"/>
              <a:t>su</a:t>
            </a:r>
            <a:r>
              <a:rPr lang="en-US" dirty="0" smtClean="0"/>
              <a:t> </a:t>
            </a:r>
            <a:r>
              <a:rPr lang="en-US" dirty="0" err="1" smtClean="0"/>
              <a:t>relevantne</a:t>
            </a:r>
            <a:r>
              <a:rPr lang="en-US" dirty="0" smtClean="0"/>
              <a:t> MLST </a:t>
            </a:r>
            <a:r>
              <a:rPr lang="en-US" dirty="0" err="1" smtClean="0"/>
              <a:t>šeme</a:t>
            </a:r>
            <a:r>
              <a:rPr lang="en-US" dirty="0" smtClean="0"/>
              <a:t> </a:t>
            </a:r>
            <a:r>
              <a:rPr lang="en-US" dirty="0" err="1" smtClean="0"/>
              <a:t>za</a:t>
            </a:r>
            <a:r>
              <a:rPr lang="en-US" dirty="0" smtClean="0"/>
              <a:t> </a:t>
            </a:r>
            <a:r>
              <a:rPr lang="en-US" dirty="0" err="1" smtClean="0"/>
              <a:t>identifikaciju</a:t>
            </a:r>
            <a:r>
              <a:rPr lang="en-US" dirty="0" smtClean="0"/>
              <a:t> </a:t>
            </a:r>
            <a:r>
              <a:rPr lang="en-US" dirty="0" err="1" smtClean="0"/>
              <a:t>vrsta</a:t>
            </a:r>
            <a:r>
              <a:rPr lang="en-US" dirty="0" smtClean="0"/>
              <a:t> </a:t>
            </a:r>
            <a:r>
              <a:rPr lang="en-US" dirty="0" err="1" smtClean="0"/>
              <a:t>sekvence</a:t>
            </a:r>
            <a:r>
              <a:rPr lang="en-US" dirty="0" smtClean="0"/>
              <a:t> </a:t>
            </a:r>
            <a:r>
              <a:rPr lang="en-US" dirty="0" err="1" smtClean="0"/>
              <a:t>svakog</a:t>
            </a:r>
            <a:r>
              <a:rPr lang="en-US" dirty="0" smtClean="0"/>
              <a:t> </a:t>
            </a:r>
            <a:r>
              <a:rPr lang="en-US" dirty="0" err="1" smtClean="0"/>
              <a:t>skupa</a:t>
            </a:r>
            <a:r>
              <a:rPr lang="en-US" dirty="0" smtClean="0"/>
              <a:t>.</a:t>
            </a:r>
            <a:endParaRPr lang="sr-Latn-RS" dirty="0" smtClean="0"/>
          </a:p>
          <a:p>
            <a:endParaRPr lang="sr-Latn-RS" dirty="0" smtClean="0"/>
          </a:p>
          <a:p>
            <a:r>
              <a:rPr lang="en-US" dirty="0" err="1" smtClean="0"/>
              <a:t>Za</a:t>
            </a:r>
            <a:r>
              <a:rPr lang="en-US" dirty="0" smtClean="0"/>
              <a:t> </a:t>
            </a:r>
            <a:r>
              <a:rPr lang="en-US" dirty="0" err="1" smtClean="0"/>
              <a:t>svaku</a:t>
            </a:r>
            <a:r>
              <a:rPr lang="en-US" dirty="0" smtClean="0"/>
              <a:t> </a:t>
            </a:r>
            <a:r>
              <a:rPr lang="en-US" dirty="0" err="1" smtClean="0"/>
              <a:t>vrstu</a:t>
            </a:r>
            <a:r>
              <a:rPr lang="en-US" dirty="0" smtClean="0"/>
              <a:t> </a:t>
            </a:r>
            <a:r>
              <a:rPr lang="en-US" dirty="0" err="1" smtClean="0"/>
              <a:t>sekvence</a:t>
            </a:r>
            <a:r>
              <a:rPr lang="en-US" dirty="0" smtClean="0"/>
              <a:t> </a:t>
            </a:r>
            <a:r>
              <a:rPr lang="en-US" dirty="0" err="1" smtClean="0"/>
              <a:t>odabran</a:t>
            </a:r>
            <a:r>
              <a:rPr lang="en-US" dirty="0" smtClean="0"/>
              <a:t> je </a:t>
            </a:r>
            <a:r>
              <a:rPr lang="en-US" dirty="0" err="1" smtClean="0"/>
              <a:t>skup</a:t>
            </a:r>
            <a:r>
              <a:rPr lang="en-US" dirty="0" smtClean="0"/>
              <a:t> </a:t>
            </a:r>
            <a:r>
              <a:rPr lang="en-US" dirty="0" err="1" smtClean="0"/>
              <a:t>sa</a:t>
            </a:r>
            <a:r>
              <a:rPr lang="en-US" dirty="0" smtClean="0"/>
              <a:t> </a:t>
            </a:r>
            <a:r>
              <a:rPr lang="en-US" dirty="0" err="1" smtClean="0"/>
              <a:t>najvećom</a:t>
            </a:r>
            <a:r>
              <a:rPr lang="en-US" dirty="0" smtClean="0"/>
              <a:t> N50 </a:t>
            </a:r>
            <a:r>
              <a:rPr lang="en-US" dirty="0" err="1" smtClean="0"/>
              <a:t>statistikom</a:t>
            </a:r>
            <a:r>
              <a:rPr lang="en-US" dirty="0" smtClean="0"/>
              <a:t> </a:t>
            </a:r>
            <a:r>
              <a:rPr lang="en-US" dirty="0" err="1" smtClean="0"/>
              <a:t>i</a:t>
            </a:r>
            <a:r>
              <a:rPr lang="en-US" dirty="0" smtClean="0"/>
              <a:t> </a:t>
            </a:r>
            <a:r>
              <a:rPr lang="en-US" dirty="0" err="1" smtClean="0"/>
              <a:t>upotrijebljena</a:t>
            </a:r>
            <a:r>
              <a:rPr lang="en-US" dirty="0" smtClean="0"/>
              <a:t> je </a:t>
            </a:r>
            <a:r>
              <a:rPr lang="en-US" dirty="0" err="1" smtClean="0"/>
              <a:t>RefSeq</a:t>
            </a:r>
            <a:r>
              <a:rPr lang="en-US" dirty="0" smtClean="0"/>
              <a:t> </a:t>
            </a:r>
            <a:r>
              <a:rPr lang="en-US" dirty="0" err="1" smtClean="0"/>
              <a:t>genska</a:t>
            </a:r>
            <a:r>
              <a:rPr lang="en-US" dirty="0" smtClean="0"/>
              <a:t> </a:t>
            </a:r>
            <a:r>
              <a:rPr lang="en-US" dirty="0" err="1" smtClean="0"/>
              <a:t>anotacija</a:t>
            </a:r>
            <a:r>
              <a:rPr lang="en-US" dirty="0" smtClean="0"/>
              <a:t> </a:t>
            </a:r>
            <a:r>
              <a:rPr lang="en-US" dirty="0" err="1" smtClean="0"/>
              <a:t>kako</a:t>
            </a:r>
            <a:r>
              <a:rPr lang="en-US" dirty="0" smtClean="0"/>
              <a:t> bi se </a:t>
            </a:r>
            <a:r>
              <a:rPr lang="en-US" dirty="0" err="1" smtClean="0"/>
              <a:t>odredio</a:t>
            </a:r>
            <a:r>
              <a:rPr lang="en-US" dirty="0" smtClean="0"/>
              <a:t> </a:t>
            </a:r>
            <a:r>
              <a:rPr lang="en-US" dirty="0" err="1" smtClean="0"/>
              <a:t>sadržaj</a:t>
            </a:r>
            <a:r>
              <a:rPr lang="en-US" dirty="0" smtClean="0"/>
              <a:t> </a:t>
            </a:r>
            <a:r>
              <a:rPr lang="en-US" dirty="0" err="1" smtClean="0"/>
              <a:t>gena</a:t>
            </a:r>
            <a:r>
              <a:rPr lang="en-US" dirty="0" smtClean="0"/>
              <a:t> </a:t>
            </a:r>
            <a:r>
              <a:rPr lang="en-US" dirty="0" err="1" smtClean="0"/>
              <a:t>određene</a:t>
            </a:r>
            <a:r>
              <a:rPr lang="en-US" dirty="0" smtClean="0"/>
              <a:t> </a:t>
            </a:r>
            <a:r>
              <a:rPr lang="en-US" dirty="0" err="1" smtClean="0"/>
              <a:t>vrste</a:t>
            </a:r>
            <a:r>
              <a:rPr lang="en-US" dirty="0" smtClean="0"/>
              <a:t> </a:t>
            </a:r>
            <a:r>
              <a:rPr lang="en-US" dirty="0" err="1" smtClean="0"/>
              <a:t>sekvence</a:t>
            </a:r>
            <a:r>
              <a:rPr lang="en-US" dirty="0" smtClean="0"/>
              <a:t>.</a:t>
            </a:r>
            <a:endParaRPr lang="sr-Latn-RS" dirty="0" smtClean="0"/>
          </a:p>
          <a:p>
            <a:endParaRPr lang="sr-Latn-RS" dirty="0" smtClean="0"/>
          </a:p>
          <a:p>
            <a:r>
              <a:rPr lang="en-US" dirty="0" err="1" smtClean="0"/>
              <a:t>Kako</a:t>
            </a:r>
            <a:r>
              <a:rPr lang="en-US" dirty="0" smtClean="0"/>
              <a:t> bi se </a:t>
            </a:r>
            <a:r>
              <a:rPr lang="en-US" dirty="0" err="1" smtClean="0"/>
              <a:t>razvio</a:t>
            </a:r>
            <a:r>
              <a:rPr lang="en-US" dirty="0" smtClean="0"/>
              <a:t> </a:t>
            </a:r>
            <a:r>
              <a:rPr lang="en-US" dirty="0" err="1" smtClean="0"/>
              <a:t>jednostavan</a:t>
            </a:r>
            <a:r>
              <a:rPr lang="en-US" dirty="0" smtClean="0"/>
              <a:t> model </a:t>
            </a:r>
            <a:r>
              <a:rPr lang="en-US" dirty="0" err="1" smtClean="0"/>
              <a:t>vjerovatnoće</a:t>
            </a:r>
            <a:r>
              <a:rPr lang="en-US" dirty="0" smtClean="0"/>
              <a:t> </a:t>
            </a:r>
            <a:r>
              <a:rPr lang="en-US" dirty="0" err="1" smtClean="0"/>
              <a:t>tipizacije</a:t>
            </a:r>
            <a:r>
              <a:rPr lang="en-US" dirty="0" smtClean="0"/>
              <a:t> </a:t>
            </a:r>
            <a:r>
              <a:rPr lang="en-US" dirty="0" err="1" smtClean="0"/>
              <a:t>soja</a:t>
            </a:r>
            <a:r>
              <a:rPr lang="en-US" dirty="0" smtClean="0"/>
              <a:t> </a:t>
            </a:r>
            <a:r>
              <a:rPr lang="en-US" dirty="0" err="1" smtClean="0"/>
              <a:t>pristutnosti</a:t>
            </a:r>
            <a:r>
              <a:rPr lang="en-US" dirty="0" smtClean="0"/>
              <a:t>/</a:t>
            </a:r>
            <a:r>
              <a:rPr lang="en-US" dirty="0" err="1" smtClean="0"/>
              <a:t>odsutnosti</a:t>
            </a:r>
            <a:r>
              <a:rPr lang="en-US" dirty="0" smtClean="0"/>
              <a:t>, </a:t>
            </a:r>
            <a:r>
              <a:rPr lang="en-US" dirty="0" err="1" smtClean="0"/>
              <a:t>genomi</a:t>
            </a:r>
            <a:r>
              <a:rPr lang="en-US" dirty="0" smtClean="0"/>
              <a:t> </a:t>
            </a:r>
            <a:r>
              <a:rPr lang="en-US" dirty="0" err="1" smtClean="0"/>
              <a:t>svakog</a:t>
            </a:r>
            <a:r>
              <a:rPr lang="en-US" dirty="0" smtClean="0"/>
              <a:t> </a:t>
            </a:r>
            <a:r>
              <a:rPr lang="en-US" dirty="0" err="1" smtClean="0"/>
              <a:t>soja</a:t>
            </a:r>
            <a:r>
              <a:rPr lang="en-US" dirty="0" smtClean="0"/>
              <a:t> </a:t>
            </a:r>
            <a:r>
              <a:rPr lang="en-US" dirty="0" err="1" smtClean="0"/>
              <a:t>su</a:t>
            </a:r>
            <a:r>
              <a:rPr lang="en-US" dirty="0" smtClean="0"/>
              <a:t> </a:t>
            </a:r>
            <a:r>
              <a:rPr lang="en-US" dirty="0" err="1" smtClean="0"/>
              <a:t>posmatrani</a:t>
            </a:r>
            <a:r>
              <a:rPr lang="en-US" dirty="0" smtClean="0"/>
              <a:t> </a:t>
            </a:r>
            <a:r>
              <a:rPr lang="en-US" dirty="0" err="1" smtClean="0"/>
              <a:t>kao</a:t>
            </a:r>
            <a:r>
              <a:rPr lang="en-US" dirty="0" smtClean="0"/>
              <a:t> </a:t>
            </a:r>
            <a:r>
              <a:rPr lang="en-US" dirty="0" err="1" smtClean="0"/>
              <a:t>zbirka</a:t>
            </a:r>
            <a:r>
              <a:rPr lang="en-US" dirty="0" smtClean="0"/>
              <a:t> </a:t>
            </a:r>
            <a:r>
              <a:rPr lang="en-US" dirty="0" err="1" smtClean="0"/>
              <a:t>gena</a:t>
            </a:r>
            <a:r>
              <a:rPr lang="en-US" dirty="0" smtClean="0"/>
              <a:t>.</a:t>
            </a:r>
            <a:r>
              <a:rPr lang="en-US" sz="1800" dirty="0" smtClean="0"/>
              <a:t/>
            </a:r>
            <a:br>
              <a:rPr lang="en-US" sz="1800" dirty="0" smtClean="0"/>
            </a:br>
            <a:endParaRPr lang="en-US" sz="1800" dirty="0"/>
          </a:p>
        </p:txBody>
      </p:sp>
      <p:pic>
        <p:nvPicPr>
          <p:cNvPr id="403" name="Google Shape;403;p45"/>
          <p:cNvPicPr preferRelativeResize="0"/>
          <p:nvPr/>
        </p:nvPicPr>
        <p:blipFill rotWithShape="1">
          <a:blip r:embed="rId3">
            <a:alphaModFix/>
          </a:blip>
          <a:srcRect l="29945" t="6866" r="29949" b="6874"/>
          <a:stretch/>
        </p:blipFill>
        <p:spPr>
          <a:xfrm>
            <a:off x="8279898" y="3443200"/>
            <a:ext cx="864102" cy="1314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822;p60"/>
          <p:cNvPicPr preferRelativeResize="0"/>
          <p:nvPr/>
        </p:nvPicPr>
        <p:blipFill rotWithShape="1">
          <a:blip r:embed="rId4">
            <a:alphaModFix/>
          </a:blip>
          <a:srcRect l="12896" r="34444" b="16022"/>
          <a:stretch/>
        </p:blipFill>
        <p:spPr>
          <a:xfrm rot="10800000" flipH="1">
            <a:off x="0" y="0"/>
            <a:ext cx="1696200" cy="2705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45"/>
          <p:cNvSpPr txBox="1">
            <a:spLocks noGrp="1"/>
          </p:cNvSpPr>
          <p:nvPr>
            <p:ph type="title"/>
          </p:nvPr>
        </p:nvSpPr>
        <p:spPr>
          <a:xfrm>
            <a:off x="1457539" y="316259"/>
            <a:ext cx="6854562" cy="935025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lvl="0" algn="ctr"/>
            <a:r>
              <a:rPr lang="en-US" sz="3200" dirty="0" err="1" smtClean="0"/>
              <a:t>Pisanje</a:t>
            </a:r>
            <a:r>
              <a:rPr lang="en-US" sz="3200" dirty="0" smtClean="0"/>
              <a:t> </a:t>
            </a:r>
            <a:r>
              <a:rPr lang="en-US" sz="3200" dirty="0" err="1" smtClean="0"/>
              <a:t>sojeva</a:t>
            </a:r>
            <a:endParaRPr/>
          </a:p>
        </p:txBody>
      </p:sp>
      <p:sp>
        <p:nvSpPr>
          <p:cNvPr id="28" name="Text Placeholder 27"/>
          <p:cNvSpPr>
            <a:spLocks noGrp="1"/>
          </p:cNvSpPr>
          <p:nvPr>
            <p:ph type="body" idx="1"/>
          </p:nvPr>
        </p:nvSpPr>
        <p:spPr>
          <a:xfrm>
            <a:off x="770021" y="1175657"/>
            <a:ext cx="7617708" cy="3341341"/>
          </a:xfrm>
        </p:spPr>
        <p:txBody>
          <a:bodyPr anchor="t"/>
          <a:lstStyle/>
          <a:p>
            <a:r>
              <a:rPr lang="en-US" sz="1600" dirty="0" err="1" smtClean="0"/>
              <a:t>Oznake</a:t>
            </a:r>
            <a:r>
              <a:rPr lang="en-US" sz="1600" dirty="0" smtClean="0"/>
              <a:t> </a:t>
            </a:r>
            <a:r>
              <a:rPr lang="en-US" sz="1600" dirty="0" err="1" smtClean="0"/>
              <a:t>koje</a:t>
            </a:r>
            <a:r>
              <a:rPr lang="en-US" sz="1600" dirty="0" smtClean="0"/>
              <a:t> se </a:t>
            </a:r>
            <a:r>
              <a:rPr lang="en-US" sz="1600" dirty="0" err="1" smtClean="0"/>
              <a:t>koriste</a:t>
            </a:r>
            <a:r>
              <a:rPr lang="en-US" sz="1600" dirty="0" smtClean="0"/>
              <a:t>:</a:t>
            </a:r>
          </a:p>
          <a:p>
            <a:pPr marL="952500" lvl="1" indent="-342900">
              <a:buFont typeface="+mj-lt"/>
              <a:buAutoNum type="arabicPeriod"/>
            </a:pPr>
            <a:r>
              <a:rPr lang="en-US" sz="1600" dirty="0" err="1" smtClean="0"/>
              <a:t>St</a:t>
            </a:r>
            <a:r>
              <a:rPr lang="en-US" sz="1600" baseline="-25000" dirty="0" err="1" smtClean="0"/>
              <a:t>j</a:t>
            </a:r>
            <a:r>
              <a:rPr lang="en-US" sz="1600" dirty="0" smtClean="0"/>
              <a:t> = 1..J </a:t>
            </a:r>
            <a:r>
              <a:rPr lang="en-US" sz="1600" dirty="0" err="1" smtClean="0"/>
              <a:t>označava</a:t>
            </a:r>
            <a:r>
              <a:rPr lang="en-US" sz="1600" dirty="0" smtClean="0"/>
              <a:t> </a:t>
            </a:r>
            <a:r>
              <a:rPr lang="en-US" sz="1600" dirty="0" err="1" smtClean="0"/>
              <a:t>sve</a:t>
            </a:r>
            <a:r>
              <a:rPr lang="en-US" sz="1600" dirty="0" smtClean="0"/>
              <a:t> </a:t>
            </a:r>
            <a:r>
              <a:rPr lang="en-US" sz="1600" dirty="0" err="1" smtClean="0"/>
              <a:t>sojeve</a:t>
            </a:r>
            <a:r>
              <a:rPr lang="en-US" sz="1600" dirty="0" smtClean="0"/>
              <a:t> u </a:t>
            </a:r>
            <a:r>
              <a:rPr lang="en-US" sz="1600" dirty="0" err="1" smtClean="0"/>
              <a:t>bazi</a:t>
            </a:r>
            <a:r>
              <a:rPr lang="en-US" sz="1600" dirty="0" smtClean="0"/>
              <a:t> </a:t>
            </a:r>
            <a:r>
              <a:rPr lang="en-US" sz="1600" dirty="0" err="1" smtClean="0"/>
              <a:t>podataka</a:t>
            </a:r>
            <a:r>
              <a:rPr lang="en-US" sz="1600" dirty="0" smtClean="0"/>
              <a:t> </a:t>
            </a:r>
            <a:r>
              <a:rPr lang="en-US" sz="1600" dirty="0" err="1" smtClean="0"/>
              <a:t>za</a:t>
            </a:r>
            <a:r>
              <a:rPr lang="en-US" sz="1600" dirty="0" smtClean="0"/>
              <a:t> </a:t>
            </a:r>
            <a:r>
              <a:rPr lang="en-US" sz="1600" dirty="0" err="1" smtClean="0"/>
              <a:t>fiksnu</a:t>
            </a:r>
            <a:r>
              <a:rPr lang="en-US" sz="1600" dirty="0" smtClean="0"/>
              <a:t> </a:t>
            </a:r>
            <a:r>
              <a:rPr lang="en-US" sz="1600" dirty="0" err="1" smtClean="0"/>
              <a:t>vrstu</a:t>
            </a:r>
            <a:r>
              <a:rPr lang="en-US" sz="1600" dirty="0" smtClean="0"/>
              <a:t>.</a:t>
            </a:r>
          </a:p>
          <a:p>
            <a:pPr marL="952500" lvl="1" indent="-342900">
              <a:buFont typeface="+mj-lt"/>
              <a:buAutoNum type="arabicPeriod"/>
            </a:pPr>
            <a:r>
              <a:rPr lang="en-US" sz="1600" dirty="0" smtClean="0"/>
              <a:t> </a:t>
            </a:r>
            <a:r>
              <a:rPr lang="en-US" sz="1600" dirty="0" err="1" smtClean="0"/>
              <a:t>g</a:t>
            </a:r>
            <a:r>
              <a:rPr lang="en-US" sz="1600" baseline="-25000" dirty="0" err="1" smtClean="0"/>
              <a:t>j</a:t>
            </a:r>
            <a:r>
              <a:rPr lang="en-US" sz="1600" dirty="0" smtClean="0"/>
              <a:t>, k </a:t>
            </a:r>
            <a:r>
              <a:rPr lang="en-US" sz="1600" dirty="0" err="1" smtClean="0"/>
              <a:t>označava</a:t>
            </a:r>
            <a:r>
              <a:rPr lang="en-US" sz="1600" dirty="0" smtClean="0"/>
              <a:t> k-</a:t>
            </a:r>
            <a:r>
              <a:rPr lang="en-US" sz="1600" dirty="0" err="1" smtClean="0"/>
              <a:t>ti</a:t>
            </a:r>
            <a:r>
              <a:rPr lang="en-US" sz="1600" dirty="0" smtClean="0"/>
              <a:t> gen u </a:t>
            </a:r>
            <a:r>
              <a:rPr lang="en-US" sz="1600" dirty="0" err="1" smtClean="0"/>
              <a:t>bazi</a:t>
            </a:r>
            <a:r>
              <a:rPr lang="en-US" sz="1600" dirty="0" smtClean="0"/>
              <a:t> </a:t>
            </a:r>
            <a:r>
              <a:rPr lang="en-US" sz="1600" dirty="0" err="1" smtClean="0"/>
              <a:t>podataka</a:t>
            </a:r>
            <a:r>
              <a:rPr lang="en-US" sz="1600" dirty="0" smtClean="0"/>
              <a:t> </a:t>
            </a:r>
            <a:r>
              <a:rPr lang="en-US" sz="1600" dirty="0" err="1" smtClean="0"/>
              <a:t>za</a:t>
            </a:r>
            <a:r>
              <a:rPr lang="en-US" sz="1600" dirty="0" smtClean="0"/>
              <a:t> j-</a:t>
            </a:r>
            <a:r>
              <a:rPr lang="en-US" sz="1600" dirty="0" err="1" smtClean="0"/>
              <a:t>ti</a:t>
            </a:r>
            <a:r>
              <a:rPr lang="en-US" sz="1600" dirty="0" smtClean="0"/>
              <a:t> </a:t>
            </a:r>
            <a:r>
              <a:rPr lang="en-US" sz="1600" dirty="0" err="1" smtClean="0"/>
              <a:t>soj</a:t>
            </a:r>
            <a:r>
              <a:rPr lang="en-US" sz="1600" dirty="0" smtClean="0"/>
              <a:t> </a:t>
            </a:r>
            <a:r>
              <a:rPr lang="en-US" sz="1600" dirty="0" err="1" smtClean="0"/>
              <a:t>pri</a:t>
            </a:r>
            <a:r>
              <a:rPr lang="en-US" sz="1600" dirty="0" smtClean="0"/>
              <a:t> </a:t>
            </a:r>
            <a:r>
              <a:rPr lang="en-US" sz="1600" dirty="0" err="1" smtClean="0"/>
              <a:t>čemu</a:t>
            </a:r>
            <a:r>
              <a:rPr lang="en-US" sz="1600" dirty="0" smtClean="0"/>
              <a:t> </a:t>
            </a:r>
            <a:r>
              <a:rPr lang="en-US" sz="1600" dirty="0" err="1" smtClean="0"/>
              <a:t>su</a:t>
            </a:r>
            <a:r>
              <a:rPr lang="en-US" sz="1600" dirty="0" smtClean="0"/>
              <a:t> </a:t>
            </a:r>
            <a:r>
              <a:rPr lang="en-US" sz="1600" dirty="0" err="1" smtClean="0"/>
              <a:t>geni</a:t>
            </a:r>
            <a:r>
              <a:rPr lang="en-US" sz="1600" dirty="0" smtClean="0"/>
              <a:t> </a:t>
            </a:r>
            <a:r>
              <a:rPr lang="en-US" sz="1600" dirty="0" err="1" smtClean="0"/>
              <a:t>navedeni</a:t>
            </a:r>
            <a:r>
              <a:rPr lang="en-US" sz="1600" dirty="0" smtClean="0"/>
              <a:t> </a:t>
            </a:r>
            <a:r>
              <a:rPr lang="en-US" sz="1600" dirty="0" err="1" smtClean="0"/>
              <a:t>bez</a:t>
            </a:r>
            <a:r>
              <a:rPr lang="en-US" sz="1600" dirty="0" smtClean="0"/>
              <a:t> </a:t>
            </a:r>
            <a:r>
              <a:rPr lang="en-US" sz="1600" dirty="0" err="1" smtClean="0"/>
              <a:t>određenog</a:t>
            </a:r>
            <a:r>
              <a:rPr lang="en-US" sz="1600" dirty="0" smtClean="0"/>
              <a:t> </a:t>
            </a:r>
            <a:r>
              <a:rPr lang="en-US" sz="1600" dirty="0" err="1" smtClean="0"/>
              <a:t>reda</a:t>
            </a:r>
            <a:r>
              <a:rPr lang="sr-Latn-RS" sz="1600" dirty="0" smtClean="0"/>
              <a:t>.</a:t>
            </a:r>
          </a:p>
          <a:p>
            <a:pPr marL="952500" lvl="1" indent="-342900">
              <a:buFont typeface="+mj-lt"/>
              <a:buAutoNum type="arabicPeriod"/>
            </a:pPr>
            <a:r>
              <a:rPr lang="en-US" sz="1600" dirty="0" err="1" smtClean="0"/>
              <a:t>N</a:t>
            </a:r>
            <a:r>
              <a:rPr lang="en-US" sz="1600" baseline="-25000" dirty="0" err="1" smtClean="0"/>
              <a:t>j</a:t>
            </a:r>
            <a:r>
              <a:rPr lang="en-US" sz="1600" dirty="0" smtClean="0"/>
              <a:t> </a:t>
            </a:r>
            <a:r>
              <a:rPr lang="en-US" sz="1600" dirty="0" err="1" smtClean="0"/>
              <a:t>označava</a:t>
            </a:r>
            <a:r>
              <a:rPr lang="en-US" sz="1600" dirty="0" smtClean="0"/>
              <a:t> </a:t>
            </a:r>
            <a:r>
              <a:rPr lang="en-US" sz="1600" dirty="0" err="1" smtClean="0"/>
              <a:t>ukupan</a:t>
            </a:r>
            <a:r>
              <a:rPr lang="en-US" sz="1600" dirty="0" smtClean="0"/>
              <a:t> </a:t>
            </a:r>
            <a:r>
              <a:rPr lang="en-US" sz="1600" dirty="0" err="1" smtClean="0"/>
              <a:t>broj</a:t>
            </a:r>
            <a:r>
              <a:rPr lang="en-US" sz="1600" dirty="0" smtClean="0"/>
              <a:t> </a:t>
            </a:r>
            <a:r>
              <a:rPr lang="en-US" sz="1600" dirty="0" err="1" smtClean="0"/>
              <a:t>gena</a:t>
            </a:r>
            <a:r>
              <a:rPr lang="en-US" sz="1600" dirty="0" smtClean="0"/>
              <a:t> u </a:t>
            </a:r>
            <a:r>
              <a:rPr lang="en-US" sz="1600" dirty="0" err="1" smtClean="0"/>
              <a:t>St</a:t>
            </a:r>
            <a:r>
              <a:rPr lang="en-US" sz="1600" baseline="-25000" dirty="0" err="1" smtClean="0"/>
              <a:t>j</a:t>
            </a:r>
            <a:r>
              <a:rPr lang="en-US" sz="1600" dirty="0" smtClean="0"/>
              <a:t>. </a:t>
            </a:r>
            <a:br>
              <a:rPr lang="en-US" sz="1600" dirty="0" smtClean="0"/>
            </a:br>
            <a:endParaRPr lang="sr-Latn-RS" sz="1600" dirty="0" smtClean="0"/>
          </a:p>
          <a:p>
            <a:pPr marL="495300" indent="-342900"/>
            <a:r>
              <a:rPr lang="en-US" sz="1600" dirty="0" err="1" smtClean="0"/>
              <a:t>Svaka</a:t>
            </a:r>
            <a:r>
              <a:rPr lang="en-US" sz="1600" dirty="0" smtClean="0"/>
              <a:t> </a:t>
            </a:r>
            <a:r>
              <a:rPr lang="en-US" sz="1600" dirty="0" err="1" smtClean="0"/>
              <a:t>očitana</a:t>
            </a:r>
            <a:r>
              <a:rPr lang="en-US" sz="1600" dirty="0" smtClean="0"/>
              <a:t> </a:t>
            </a:r>
            <a:r>
              <a:rPr lang="en-US" sz="1600" dirty="0" err="1" smtClean="0"/>
              <a:t>sekvenca</a:t>
            </a:r>
            <a:r>
              <a:rPr lang="en-US" sz="1600" dirty="0" smtClean="0"/>
              <a:t> </a:t>
            </a:r>
            <a:r>
              <a:rPr lang="en-US" sz="1600" dirty="0" err="1" smtClean="0"/>
              <a:t>r</a:t>
            </a:r>
            <a:r>
              <a:rPr lang="en-US" sz="1600" baseline="-25000" dirty="0" err="1" smtClean="0"/>
              <a:t>i</a:t>
            </a:r>
            <a:r>
              <a:rPr lang="en-US" sz="1600" dirty="0" err="1" smtClean="0"/>
              <a:t>,sa</a:t>
            </a:r>
            <a:r>
              <a:rPr lang="en-US" sz="1600" dirty="0" smtClean="0"/>
              <a:t> </a:t>
            </a:r>
            <a:r>
              <a:rPr lang="en-US" sz="1600" dirty="0" err="1" smtClean="0"/>
              <a:t>MinION</a:t>
            </a:r>
            <a:r>
              <a:rPr lang="en-US" sz="1600" dirty="0" smtClean="0"/>
              <a:t> </a:t>
            </a:r>
            <a:r>
              <a:rPr lang="en-US" sz="1600" dirty="0" err="1" smtClean="0"/>
              <a:t>uređaja</a:t>
            </a:r>
            <a:r>
              <a:rPr lang="en-US" sz="1600" dirty="0" smtClean="0"/>
              <a:t> je </a:t>
            </a:r>
            <a:r>
              <a:rPr lang="en-US" sz="1600" dirty="0" err="1" smtClean="0"/>
              <a:t>usklađena</a:t>
            </a:r>
            <a:r>
              <a:rPr lang="en-US" sz="1600" dirty="0" smtClean="0"/>
              <a:t> </a:t>
            </a:r>
            <a:r>
              <a:rPr lang="en-US" sz="1600" dirty="0" err="1" smtClean="0"/>
              <a:t>sa</a:t>
            </a:r>
            <a:r>
              <a:rPr lang="en-US" sz="1600" dirty="0" smtClean="0"/>
              <a:t> </a:t>
            </a:r>
            <a:r>
              <a:rPr lang="en-US" sz="1600" dirty="0" err="1" smtClean="0"/>
              <a:t>bazom</a:t>
            </a:r>
            <a:r>
              <a:rPr lang="en-US" sz="1600" dirty="0" smtClean="0"/>
              <a:t> </a:t>
            </a:r>
            <a:r>
              <a:rPr lang="en-US" sz="1600" dirty="0" err="1" smtClean="0"/>
              <a:t>podataka</a:t>
            </a:r>
            <a:r>
              <a:rPr lang="en-US" sz="1600" dirty="0" smtClean="0"/>
              <a:t> </a:t>
            </a:r>
            <a:r>
              <a:rPr lang="en-US" sz="1600" dirty="0" err="1" smtClean="0"/>
              <a:t>gena</a:t>
            </a:r>
            <a:r>
              <a:rPr lang="en-US" sz="1600" dirty="0" smtClean="0"/>
              <a:t> </a:t>
            </a:r>
            <a:r>
              <a:rPr lang="en-US" sz="1600" dirty="0" err="1" smtClean="0"/>
              <a:t>koristeći</a:t>
            </a:r>
            <a:r>
              <a:rPr lang="en-US" sz="1600" dirty="0" smtClean="0"/>
              <a:t> BWA-MEM. </a:t>
            </a:r>
            <a:r>
              <a:rPr lang="en-US" sz="1600" dirty="0" err="1" smtClean="0"/>
              <a:t>Takođe</a:t>
            </a:r>
            <a:r>
              <a:rPr lang="en-US" sz="1600" dirty="0" smtClean="0"/>
              <a:t> </a:t>
            </a:r>
            <a:r>
              <a:rPr lang="en-US" sz="1600" dirty="0" err="1" smtClean="0"/>
              <a:t>izbrojan</a:t>
            </a:r>
            <a:r>
              <a:rPr lang="en-US" sz="1600" dirty="0" smtClean="0"/>
              <a:t> je </a:t>
            </a:r>
            <a:r>
              <a:rPr lang="en-US" sz="1600" dirty="0" err="1" smtClean="0"/>
              <a:t>broj</a:t>
            </a:r>
            <a:r>
              <a:rPr lang="en-US" sz="1600" dirty="0" smtClean="0"/>
              <a:t> </a:t>
            </a:r>
            <a:r>
              <a:rPr lang="en-US" sz="1600" dirty="0" err="1" smtClean="0"/>
              <a:t>gena</a:t>
            </a:r>
            <a:r>
              <a:rPr lang="en-US" sz="1600" dirty="0" smtClean="0"/>
              <a:t> </a:t>
            </a:r>
            <a:r>
              <a:rPr lang="en-US" sz="1600" dirty="0" err="1" smtClean="0"/>
              <a:t>svakog</a:t>
            </a:r>
            <a:r>
              <a:rPr lang="en-US" sz="1600" dirty="0" smtClean="0"/>
              <a:t> </a:t>
            </a:r>
            <a:r>
              <a:rPr lang="en-US" sz="1600" dirty="0" err="1" smtClean="0"/>
              <a:t>soja</a:t>
            </a:r>
            <a:r>
              <a:rPr lang="en-US" sz="1600" dirty="0" smtClean="0"/>
              <a:t> </a:t>
            </a:r>
            <a:r>
              <a:rPr lang="en-US" sz="1600" dirty="0" err="1" smtClean="0"/>
              <a:t>koji</a:t>
            </a:r>
            <a:r>
              <a:rPr lang="en-US" sz="1600" dirty="0" smtClean="0"/>
              <a:t> </a:t>
            </a:r>
            <a:r>
              <a:rPr lang="en-US" sz="1600" dirty="0" err="1" smtClean="0"/>
              <a:t>su</a:t>
            </a:r>
            <a:r>
              <a:rPr lang="en-US" sz="1600" dirty="0" smtClean="0"/>
              <a:t> se </a:t>
            </a:r>
            <a:r>
              <a:rPr lang="en-US" sz="1600" dirty="0" err="1" smtClean="0"/>
              <a:t>uskladili</a:t>
            </a:r>
            <a:r>
              <a:rPr lang="en-US" sz="1600" dirty="0" smtClean="0"/>
              <a:t> </a:t>
            </a:r>
            <a:r>
              <a:rPr lang="en-US" sz="1600" dirty="0" err="1" smtClean="0"/>
              <a:t>za</a:t>
            </a:r>
            <a:r>
              <a:rPr lang="en-US" sz="1600" dirty="0" smtClean="0"/>
              <a:t> </a:t>
            </a:r>
            <a:r>
              <a:rPr lang="en-US" sz="1600" dirty="0" err="1" smtClean="0"/>
              <a:t>čitanje</a:t>
            </a:r>
            <a:r>
              <a:rPr lang="en-US" sz="1600" dirty="0" smtClean="0"/>
              <a:t> </a:t>
            </a:r>
            <a:r>
              <a:rPr lang="en-US" sz="1600" dirty="0" err="1" smtClean="0"/>
              <a:t>r</a:t>
            </a:r>
            <a:r>
              <a:rPr lang="en-US" sz="1600" baseline="-25000" dirty="0" err="1" smtClean="0"/>
              <a:t>i</a:t>
            </a:r>
            <a:r>
              <a:rPr lang="en-US" sz="1600" dirty="0" smtClean="0"/>
              <a:t>, </a:t>
            </a:r>
            <a:r>
              <a:rPr lang="en-US" sz="1600" dirty="0" err="1" smtClean="0"/>
              <a:t>označeno</a:t>
            </a:r>
            <a:r>
              <a:rPr lang="en-US" sz="1600" dirty="0" smtClean="0"/>
              <a:t> </a:t>
            </a:r>
            <a:r>
              <a:rPr lang="en-US" sz="1600" dirty="0" err="1" smtClean="0"/>
              <a:t>sa</a:t>
            </a:r>
            <a:r>
              <a:rPr lang="en-US" sz="1600" dirty="0" smtClean="0"/>
              <a:t> </a:t>
            </a:r>
            <a:r>
              <a:rPr lang="en-US" sz="1600" dirty="0" err="1" smtClean="0"/>
              <a:t>N</a:t>
            </a:r>
            <a:r>
              <a:rPr lang="en-US" sz="1600" baseline="-25000" dirty="0" err="1" smtClean="0"/>
              <a:t>j</a:t>
            </a:r>
            <a:r>
              <a:rPr lang="en-US" sz="1600" dirty="0" smtClean="0"/>
              <a:t>(</a:t>
            </a:r>
            <a:r>
              <a:rPr lang="en-US" sz="1600" dirty="0" err="1" smtClean="0"/>
              <a:t>r</a:t>
            </a:r>
            <a:r>
              <a:rPr lang="en-US" sz="1600" baseline="-25000" dirty="0" err="1" smtClean="0"/>
              <a:t>i</a:t>
            </a:r>
            <a:r>
              <a:rPr lang="en-US" sz="1600" dirty="0" smtClean="0"/>
              <a:t>).</a:t>
            </a:r>
            <a:endParaRPr lang="sr-Latn-RS" sz="1600" dirty="0" smtClean="0"/>
          </a:p>
          <a:p>
            <a:pPr marL="495300" indent="-342900"/>
            <a:endParaRPr lang="sr-Latn-RS" dirty="0" smtClean="0"/>
          </a:p>
          <a:p>
            <a:pPr marL="495300" indent="-342900"/>
            <a:endParaRPr lang="en-US" dirty="0" smtClean="0"/>
          </a:p>
          <a:p>
            <a:pPr marL="495300" indent="-342900"/>
            <a:endParaRPr lang="en-US" sz="1800" dirty="0"/>
          </a:p>
        </p:txBody>
      </p:sp>
      <p:pic>
        <p:nvPicPr>
          <p:cNvPr id="403" name="Google Shape;403;p45"/>
          <p:cNvPicPr preferRelativeResize="0"/>
          <p:nvPr/>
        </p:nvPicPr>
        <p:blipFill rotWithShape="1">
          <a:blip r:embed="rId3">
            <a:alphaModFix/>
          </a:blip>
          <a:srcRect l="29945" t="6866" r="29949" b="6874"/>
          <a:stretch/>
        </p:blipFill>
        <p:spPr>
          <a:xfrm>
            <a:off x="8279898" y="3443200"/>
            <a:ext cx="864102" cy="1314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822;p60"/>
          <p:cNvPicPr preferRelativeResize="0"/>
          <p:nvPr/>
        </p:nvPicPr>
        <p:blipFill rotWithShape="1">
          <a:blip r:embed="rId4">
            <a:alphaModFix/>
          </a:blip>
          <a:srcRect l="12896" r="34444" b="16022"/>
          <a:stretch/>
        </p:blipFill>
        <p:spPr>
          <a:xfrm rot="10800000" flipH="1">
            <a:off x="0" y="0"/>
            <a:ext cx="1696200" cy="2705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45"/>
          <p:cNvSpPr txBox="1">
            <a:spLocks noGrp="1"/>
          </p:cNvSpPr>
          <p:nvPr>
            <p:ph type="title"/>
          </p:nvPr>
        </p:nvSpPr>
        <p:spPr>
          <a:xfrm>
            <a:off x="1457539" y="316259"/>
            <a:ext cx="6854562" cy="935025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lvl="0" algn="ctr"/>
            <a:r>
              <a:rPr lang="en-US" sz="3200" dirty="0" err="1" smtClean="0"/>
              <a:t>Pisanje</a:t>
            </a:r>
            <a:r>
              <a:rPr lang="en-US" sz="3200" dirty="0" smtClean="0"/>
              <a:t> </a:t>
            </a:r>
            <a:r>
              <a:rPr lang="en-US" sz="3200" dirty="0" err="1" smtClean="0"/>
              <a:t>sojeva</a:t>
            </a:r>
            <a:endParaRPr/>
          </a:p>
        </p:txBody>
      </p:sp>
      <p:sp>
        <p:nvSpPr>
          <p:cNvPr id="28" name="Text Placeholder 27"/>
          <p:cNvSpPr>
            <a:spLocks noGrp="1"/>
          </p:cNvSpPr>
          <p:nvPr>
            <p:ph type="body" idx="1"/>
          </p:nvPr>
        </p:nvSpPr>
        <p:spPr>
          <a:xfrm>
            <a:off x="770021" y="1175657"/>
            <a:ext cx="7617708" cy="3341341"/>
          </a:xfrm>
        </p:spPr>
        <p:txBody>
          <a:bodyPr anchor="t"/>
          <a:lstStyle/>
          <a:p>
            <a:r>
              <a:rPr lang="en-US" dirty="0" smtClean="0"/>
              <a:t>Formula </a:t>
            </a:r>
            <a:r>
              <a:rPr lang="en-US" dirty="0" err="1" smtClean="0"/>
              <a:t>koja</a:t>
            </a:r>
            <a:r>
              <a:rPr lang="en-US" dirty="0" smtClean="0"/>
              <a:t> se </a:t>
            </a:r>
            <a:r>
              <a:rPr lang="en-US" dirty="0" err="1" smtClean="0"/>
              <a:t>koristi</a:t>
            </a:r>
            <a:r>
              <a:rPr lang="en-US" dirty="0" smtClean="0"/>
              <a:t> </a:t>
            </a:r>
            <a:r>
              <a:rPr lang="en-US" dirty="0" err="1" smtClean="0"/>
              <a:t>za</a:t>
            </a:r>
            <a:r>
              <a:rPr lang="en-US" dirty="0" smtClean="0"/>
              <a:t> </a:t>
            </a:r>
            <a:r>
              <a:rPr lang="en-US" dirty="0" err="1" smtClean="0"/>
              <a:t>izračunavanje</a:t>
            </a:r>
            <a:r>
              <a:rPr lang="en-US" dirty="0" smtClean="0"/>
              <a:t> </a:t>
            </a:r>
            <a:r>
              <a:rPr lang="en-US" dirty="0" err="1" smtClean="0"/>
              <a:t>uslovne</a:t>
            </a:r>
            <a:r>
              <a:rPr lang="en-US" dirty="0" smtClean="0"/>
              <a:t> </a:t>
            </a:r>
            <a:r>
              <a:rPr lang="en-US" dirty="0" err="1" smtClean="0"/>
              <a:t>vjerovatnoće</a:t>
            </a:r>
            <a:r>
              <a:rPr lang="en-US" dirty="0" smtClean="0"/>
              <a:t> </a:t>
            </a:r>
            <a:r>
              <a:rPr lang="en-US" dirty="0" err="1" smtClean="0"/>
              <a:t>svakog</a:t>
            </a:r>
            <a:r>
              <a:rPr lang="en-US" dirty="0" smtClean="0"/>
              <a:t> </a:t>
            </a:r>
            <a:r>
              <a:rPr lang="en-US" dirty="0" err="1" smtClean="0"/>
              <a:t>soja</a:t>
            </a:r>
            <a:r>
              <a:rPr lang="en-US" dirty="0" smtClean="0"/>
              <a:t> </a:t>
            </a:r>
            <a:r>
              <a:rPr lang="en-US" dirty="0" err="1" smtClean="0"/>
              <a:t>St</a:t>
            </a:r>
            <a:r>
              <a:rPr lang="en-US" baseline="-25000" dirty="0" err="1" smtClean="0"/>
              <a:t>j</a:t>
            </a:r>
            <a:r>
              <a:rPr lang="en-US" dirty="0" smtClean="0"/>
              <a:t> </a:t>
            </a:r>
            <a:r>
              <a:rPr lang="en-US" dirty="0" err="1" smtClean="0"/>
              <a:t>koje</a:t>
            </a:r>
            <a:r>
              <a:rPr lang="en-US" dirty="0" smtClean="0"/>
              <a:t> je </a:t>
            </a:r>
            <a:r>
              <a:rPr lang="en-US" dirty="0" err="1" smtClean="0"/>
              <a:t>uslovljeno</a:t>
            </a:r>
            <a:r>
              <a:rPr lang="en-US" dirty="0" smtClean="0"/>
              <a:t> </a:t>
            </a:r>
            <a:r>
              <a:rPr lang="en-US" dirty="0" err="1" smtClean="0"/>
              <a:t>očitavanjima</a:t>
            </a:r>
            <a:r>
              <a:rPr lang="en-US" dirty="0" smtClean="0"/>
              <a:t> r</a:t>
            </a:r>
            <a:r>
              <a:rPr lang="en-US" baseline="-25000" dirty="0" smtClean="0"/>
              <a:t>1</a:t>
            </a:r>
            <a:r>
              <a:rPr lang="en-US" dirty="0" smtClean="0"/>
              <a:t>,</a:t>
            </a:r>
            <a:r>
              <a:rPr lang="en-US" baseline="-25000" dirty="0" smtClean="0"/>
              <a:t> </a:t>
            </a:r>
            <a:r>
              <a:rPr lang="en-US" dirty="0" smtClean="0"/>
              <a:t>r</a:t>
            </a:r>
            <a:r>
              <a:rPr lang="en-US" baseline="-25000" dirty="0" smtClean="0"/>
              <a:t>2</a:t>
            </a:r>
            <a:r>
              <a:rPr lang="en-US" dirty="0" smtClean="0"/>
              <a:t>, …, </a:t>
            </a:r>
            <a:r>
              <a:rPr lang="en-US" dirty="0" err="1" smtClean="0"/>
              <a:t>r</a:t>
            </a:r>
            <a:r>
              <a:rPr lang="en-US" baseline="-25000" dirty="0" err="1" smtClean="0"/>
              <a:t>m</a:t>
            </a:r>
            <a:r>
              <a:rPr lang="sr-Latn-RS" baseline="-25000" dirty="0" smtClean="0"/>
              <a:t> </a:t>
            </a:r>
            <a:r>
              <a:rPr lang="sr-Latn-RS" dirty="0" smtClean="0"/>
              <a:t> :</a:t>
            </a:r>
          </a:p>
          <a:p>
            <a:endParaRPr lang="sr-Latn-RS" dirty="0" smtClean="0"/>
          </a:p>
          <a:p>
            <a:endParaRPr lang="sr-Latn-RS" dirty="0" smtClean="0"/>
          </a:p>
          <a:p>
            <a:endParaRPr lang="sr-Latn-RS" dirty="0" smtClean="0"/>
          </a:p>
          <a:p>
            <a:pPr>
              <a:buNone/>
            </a:pPr>
            <a:endParaRPr lang="sr-Latn-RS" dirty="0" smtClean="0"/>
          </a:p>
          <a:p>
            <a:r>
              <a:rPr lang="en-US" dirty="0" err="1" smtClean="0"/>
              <a:t>Vjerovatnoća</a:t>
            </a:r>
            <a:r>
              <a:rPr lang="en-US" dirty="0" smtClean="0"/>
              <a:t>  </a:t>
            </a:r>
            <a:r>
              <a:rPr lang="en-US" dirty="0" err="1" smtClean="0"/>
              <a:t>može</a:t>
            </a:r>
            <a:r>
              <a:rPr lang="en-US" dirty="0" smtClean="0"/>
              <a:t> se </a:t>
            </a:r>
            <a:r>
              <a:rPr lang="en-US" dirty="0" err="1" smtClean="0"/>
              <a:t>izračunati</a:t>
            </a:r>
            <a:r>
              <a:rPr lang="en-US" dirty="0" smtClean="0"/>
              <a:t> </a:t>
            </a:r>
            <a:r>
              <a:rPr lang="en-US" dirty="0" err="1" smtClean="0"/>
              <a:t>pomoću</a:t>
            </a:r>
            <a:r>
              <a:rPr lang="en-US" dirty="0" smtClean="0"/>
              <a:t> </a:t>
            </a:r>
            <a:r>
              <a:rPr lang="en-US" dirty="0" err="1" smtClean="0"/>
              <a:t>jednostavnog</a:t>
            </a:r>
            <a:r>
              <a:rPr lang="en-US" dirty="0" smtClean="0"/>
              <a:t> </a:t>
            </a:r>
            <a:r>
              <a:rPr lang="en-US" dirty="0" err="1" smtClean="0"/>
              <a:t>modela</a:t>
            </a:r>
            <a:r>
              <a:rPr lang="en-US" dirty="0" smtClean="0"/>
              <a:t> </a:t>
            </a:r>
            <a:r>
              <a:rPr lang="en-US" dirty="0" err="1" smtClean="0"/>
              <a:t>koristeći</a:t>
            </a:r>
            <a:r>
              <a:rPr lang="en-US" dirty="0" smtClean="0"/>
              <a:t> </a:t>
            </a:r>
            <a:r>
              <a:rPr lang="en-US" dirty="0" err="1" smtClean="0"/>
              <a:t>sledeću</a:t>
            </a:r>
            <a:r>
              <a:rPr lang="en-US" dirty="0" smtClean="0"/>
              <a:t> </a:t>
            </a:r>
            <a:r>
              <a:rPr lang="en-US" dirty="0" err="1" smtClean="0"/>
              <a:t>formulu</a:t>
            </a:r>
            <a:r>
              <a:rPr lang="en-US" dirty="0" smtClean="0"/>
              <a:t>:</a:t>
            </a:r>
            <a:endParaRPr lang="sr-Latn-RS" dirty="0" smtClean="0"/>
          </a:p>
          <a:p>
            <a:endParaRPr lang="en-US" dirty="0" smtClean="0"/>
          </a:p>
          <a:p>
            <a:endParaRPr lang="sr-Latn-RS" sz="1600" b="1" dirty="0" smtClean="0"/>
          </a:p>
          <a:p>
            <a:endParaRPr lang="sr-Latn-RS" dirty="0" smtClean="0"/>
          </a:p>
          <a:p>
            <a:pPr marL="495300" indent="-342900"/>
            <a:endParaRPr lang="en-US" dirty="0" smtClean="0"/>
          </a:p>
          <a:p>
            <a:pPr marL="495300" indent="-342900"/>
            <a:endParaRPr lang="en-US" sz="1800" dirty="0"/>
          </a:p>
        </p:txBody>
      </p:sp>
      <p:pic>
        <p:nvPicPr>
          <p:cNvPr id="403" name="Google Shape;403;p45"/>
          <p:cNvPicPr preferRelativeResize="0"/>
          <p:nvPr/>
        </p:nvPicPr>
        <p:blipFill rotWithShape="1">
          <a:blip r:embed="rId3">
            <a:alphaModFix/>
          </a:blip>
          <a:srcRect l="29945" t="6866" r="29949" b="6874"/>
          <a:stretch/>
        </p:blipFill>
        <p:spPr>
          <a:xfrm>
            <a:off x="8279898" y="3443200"/>
            <a:ext cx="864102" cy="1314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822;p60"/>
          <p:cNvPicPr preferRelativeResize="0"/>
          <p:nvPr/>
        </p:nvPicPr>
        <p:blipFill rotWithShape="1">
          <a:blip r:embed="rId4">
            <a:alphaModFix/>
          </a:blip>
          <a:srcRect l="12896" r="34444" b="16022"/>
          <a:stretch/>
        </p:blipFill>
        <p:spPr>
          <a:xfrm rot="10800000" flipH="1">
            <a:off x="0" y="0"/>
            <a:ext cx="1696200" cy="2705101"/>
          </a:xfrm>
          <a:prstGeom prst="rect">
            <a:avLst/>
          </a:prstGeom>
          <a:noFill/>
          <a:ln>
            <a:noFill/>
          </a:ln>
        </p:spPr>
      </p:pic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051" name="Rectangle 3"/>
          <p:cNvSpPr>
            <a:spLocks noChangeArrowheads="1"/>
          </p:cNvSpPr>
          <p:nvPr/>
        </p:nvSpPr>
        <p:spPr bwMode="auto">
          <a:xfrm>
            <a:off x="0" y="86042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9" name="Picture 8" descr="p1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83436" y="1940530"/>
            <a:ext cx="2850127" cy="678239"/>
          </a:xfrm>
          <a:prstGeom prst="rect">
            <a:avLst/>
          </a:prstGeom>
        </p:spPr>
      </p:pic>
      <p:pic>
        <p:nvPicPr>
          <p:cNvPr id="10" name="Picture 9" descr="p2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70824" y="3420085"/>
            <a:ext cx="1973751" cy="56392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45"/>
          <p:cNvSpPr txBox="1">
            <a:spLocks noGrp="1"/>
          </p:cNvSpPr>
          <p:nvPr>
            <p:ph type="title"/>
          </p:nvPr>
        </p:nvSpPr>
        <p:spPr>
          <a:xfrm>
            <a:off x="1457539" y="316259"/>
            <a:ext cx="6854562" cy="935025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lvl="0" algn="ctr"/>
            <a:r>
              <a:rPr lang="en-US" sz="3200" dirty="0" err="1" smtClean="0"/>
              <a:t>Pisanje</a:t>
            </a:r>
            <a:r>
              <a:rPr lang="en-US" sz="3200" dirty="0" smtClean="0"/>
              <a:t> </a:t>
            </a:r>
            <a:r>
              <a:rPr lang="en-US" sz="3200" dirty="0" err="1" smtClean="0"/>
              <a:t>sojeva</a:t>
            </a:r>
            <a:endParaRPr/>
          </a:p>
        </p:txBody>
      </p:sp>
      <p:sp>
        <p:nvSpPr>
          <p:cNvPr id="28" name="Text Placeholder 27"/>
          <p:cNvSpPr>
            <a:spLocks noGrp="1"/>
          </p:cNvSpPr>
          <p:nvPr>
            <p:ph type="body" idx="1"/>
          </p:nvPr>
        </p:nvSpPr>
        <p:spPr>
          <a:xfrm>
            <a:off x="770021" y="1175657"/>
            <a:ext cx="7617708" cy="3341341"/>
          </a:xfrm>
        </p:spPr>
        <p:txBody>
          <a:bodyPr anchor="t"/>
          <a:lstStyle/>
          <a:p>
            <a:r>
              <a:rPr lang="sr-Latn-RS" dirty="0" smtClean="0"/>
              <a:t>P</a:t>
            </a:r>
            <a:r>
              <a:rPr lang="en-US" dirty="0" err="1" smtClean="0"/>
              <a:t>roblem</a:t>
            </a:r>
            <a:r>
              <a:rPr lang="en-US" dirty="0" smtClean="0"/>
              <a:t> </a:t>
            </a:r>
            <a:r>
              <a:rPr lang="en-US" dirty="0" err="1" smtClean="0"/>
              <a:t>kod</a:t>
            </a:r>
            <a:r>
              <a:rPr lang="en-US" dirty="0" smtClean="0"/>
              <a:t> </a:t>
            </a:r>
            <a:r>
              <a:rPr lang="en-US" dirty="0" err="1" smtClean="0"/>
              <a:t>ovog</a:t>
            </a:r>
            <a:r>
              <a:rPr lang="en-US" dirty="0" smtClean="0"/>
              <a:t> </a:t>
            </a:r>
            <a:r>
              <a:rPr lang="en-US" dirty="0" err="1" smtClean="0"/>
              <a:t>modela</a:t>
            </a:r>
            <a:r>
              <a:rPr lang="en-US" dirty="0" smtClean="0"/>
              <a:t> je </a:t>
            </a:r>
            <a:r>
              <a:rPr lang="en-US" dirty="0" err="1" smtClean="0"/>
              <a:t>da</a:t>
            </a:r>
            <a:r>
              <a:rPr lang="en-US" dirty="0" smtClean="0"/>
              <a:t> </a:t>
            </a:r>
            <a:r>
              <a:rPr lang="en-US" dirty="0" err="1" smtClean="0"/>
              <a:t>ako</a:t>
            </a:r>
            <a:r>
              <a:rPr lang="en-US" dirty="0" smtClean="0"/>
              <a:t> </a:t>
            </a:r>
            <a:r>
              <a:rPr lang="en-US" dirty="0" err="1" smtClean="0"/>
              <a:t>posmatramo</a:t>
            </a:r>
            <a:r>
              <a:rPr lang="en-US" dirty="0" smtClean="0"/>
              <a:t> </a:t>
            </a:r>
            <a:r>
              <a:rPr lang="en-US" dirty="0" err="1" smtClean="0"/>
              <a:t>bilo</a:t>
            </a:r>
            <a:r>
              <a:rPr lang="en-US" dirty="0" smtClean="0"/>
              <a:t> </a:t>
            </a:r>
            <a:r>
              <a:rPr lang="en-US" dirty="0" err="1" smtClean="0"/>
              <a:t>koje</a:t>
            </a:r>
            <a:r>
              <a:rPr lang="en-US" dirty="0" smtClean="0"/>
              <a:t> </a:t>
            </a:r>
            <a:r>
              <a:rPr lang="en-US" dirty="0" err="1" smtClean="0"/>
              <a:t>očitavanja</a:t>
            </a:r>
            <a:r>
              <a:rPr lang="en-US" dirty="0" smtClean="0"/>
              <a:t> </a:t>
            </a:r>
            <a:r>
              <a:rPr lang="en-US" dirty="0" err="1" smtClean="0"/>
              <a:t>koje</a:t>
            </a:r>
            <a:r>
              <a:rPr lang="en-US" dirty="0" smtClean="0"/>
              <a:t> se </a:t>
            </a:r>
            <a:r>
              <a:rPr lang="en-US" dirty="0" err="1" smtClean="0"/>
              <a:t>preklapa</a:t>
            </a:r>
            <a:r>
              <a:rPr lang="en-US" dirty="0" smtClean="0"/>
              <a:t> </a:t>
            </a:r>
            <a:r>
              <a:rPr lang="en-US" dirty="0" err="1" smtClean="0"/>
              <a:t>sa</a:t>
            </a:r>
            <a:r>
              <a:rPr lang="en-US" dirty="0" smtClean="0"/>
              <a:t> </a:t>
            </a:r>
            <a:r>
              <a:rPr lang="en-US" dirty="0" err="1" smtClean="0"/>
              <a:t>genom</a:t>
            </a:r>
            <a:r>
              <a:rPr lang="en-US" dirty="0" smtClean="0"/>
              <a:t> </a:t>
            </a:r>
            <a:r>
              <a:rPr lang="en-US" dirty="0" err="1" smtClean="0"/>
              <a:t>koji</a:t>
            </a:r>
            <a:r>
              <a:rPr lang="en-US" dirty="0" smtClean="0"/>
              <a:t> </a:t>
            </a:r>
            <a:r>
              <a:rPr lang="en-US" dirty="0" err="1" smtClean="0"/>
              <a:t>nije</a:t>
            </a:r>
            <a:r>
              <a:rPr lang="en-US" dirty="0" smtClean="0"/>
              <a:t> u </a:t>
            </a:r>
            <a:r>
              <a:rPr lang="en-US" dirty="0" err="1" smtClean="0"/>
              <a:t>referentnom</a:t>
            </a:r>
            <a:r>
              <a:rPr lang="en-US" dirty="0" smtClean="0"/>
              <a:t> </a:t>
            </a:r>
            <a:r>
              <a:rPr lang="en-US" dirty="0" err="1" smtClean="0"/>
              <a:t>genomu</a:t>
            </a:r>
            <a:r>
              <a:rPr lang="en-US" dirty="0" smtClean="0"/>
              <a:t> </a:t>
            </a:r>
            <a:r>
              <a:rPr lang="en-US" dirty="0" err="1" smtClean="0"/>
              <a:t>za</a:t>
            </a:r>
            <a:r>
              <a:rPr lang="en-US" dirty="0" smtClean="0"/>
              <a:t> , </a:t>
            </a:r>
            <a:r>
              <a:rPr lang="en-US" dirty="0" err="1" smtClean="0"/>
              <a:t>tada</a:t>
            </a:r>
            <a:r>
              <a:rPr lang="en-US" dirty="0" smtClean="0"/>
              <a:t> </a:t>
            </a:r>
            <a:r>
              <a:rPr lang="en-US" dirty="0" err="1" smtClean="0"/>
              <a:t>će</a:t>
            </a:r>
            <a:r>
              <a:rPr lang="en-US" dirty="0" smtClean="0"/>
              <a:t> </a:t>
            </a:r>
            <a:r>
              <a:rPr lang="en-US" dirty="0" err="1" smtClean="0"/>
              <a:t>posteriorna</a:t>
            </a:r>
            <a:r>
              <a:rPr lang="en-US" dirty="0" smtClean="0"/>
              <a:t> </a:t>
            </a:r>
            <a:r>
              <a:rPr lang="en-US" dirty="0" err="1" smtClean="0"/>
              <a:t>vjerovatnoća</a:t>
            </a:r>
            <a:r>
              <a:rPr lang="en-US" dirty="0" smtClean="0"/>
              <a:t> tog </a:t>
            </a:r>
            <a:r>
              <a:rPr lang="en-US" dirty="0" err="1" smtClean="0"/>
              <a:t>soja</a:t>
            </a:r>
            <a:r>
              <a:rPr lang="en-US" dirty="0" smtClean="0"/>
              <a:t> </a:t>
            </a:r>
            <a:r>
              <a:rPr lang="en-US" dirty="0" err="1" smtClean="0"/>
              <a:t>biti</a:t>
            </a:r>
            <a:r>
              <a:rPr lang="en-US" dirty="0" smtClean="0"/>
              <a:t> </a:t>
            </a:r>
            <a:r>
              <a:rPr lang="en-US" dirty="0" err="1" smtClean="0"/>
              <a:t>nula</a:t>
            </a:r>
            <a:r>
              <a:rPr lang="en-US" dirty="0" smtClean="0"/>
              <a:t>. </a:t>
            </a:r>
            <a:endParaRPr lang="sr-Latn-RS" dirty="0" smtClean="0"/>
          </a:p>
          <a:p>
            <a:endParaRPr lang="sr-Latn-RS" dirty="0" smtClean="0"/>
          </a:p>
          <a:p>
            <a:r>
              <a:rPr lang="en-US" dirty="0" err="1" smtClean="0"/>
              <a:t>Kako</a:t>
            </a:r>
            <a:r>
              <a:rPr lang="en-US" dirty="0" smtClean="0"/>
              <a:t> </a:t>
            </a:r>
            <a:r>
              <a:rPr lang="en-US" dirty="0" err="1" smtClean="0"/>
              <a:t>bismo</a:t>
            </a:r>
            <a:r>
              <a:rPr lang="en-US" dirty="0" smtClean="0"/>
              <a:t> </a:t>
            </a:r>
            <a:r>
              <a:rPr lang="en-US" dirty="0" err="1" smtClean="0"/>
              <a:t>dobili</a:t>
            </a:r>
            <a:r>
              <a:rPr lang="en-US" dirty="0" smtClean="0"/>
              <a:t> </a:t>
            </a:r>
            <a:r>
              <a:rPr lang="en-US" dirty="0" err="1" smtClean="0"/>
              <a:t>stabilniji</a:t>
            </a:r>
            <a:r>
              <a:rPr lang="en-US" dirty="0" smtClean="0"/>
              <a:t> model, </a:t>
            </a:r>
            <a:r>
              <a:rPr lang="en-US" dirty="0" err="1" smtClean="0"/>
              <a:t>korišten</a:t>
            </a:r>
            <a:r>
              <a:rPr lang="en-US" dirty="0" smtClean="0"/>
              <a:t> je </a:t>
            </a:r>
            <a:r>
              <a:rPr lang="en-US" dirty="0" err="1" smtClean="0"/>
              <a:t>mješoviti</a:t>
            </a:r>
            <a:r>
              <a:rPr lang="en-US" dirty="0" smtClean="0"/>
              <a:t> model </a:t>
            </a:r>
            <a:r>
              <a:rPr lang="en-US" dirty="0" err="1" smtClean="0"/>
              <a:t>koji</a:t>
            </a:r>
            <a:r>
              <a:rPr lang="en-US" dirty="0" smtClean="0"/>
              <a:t> </a:t>
            </a:r>
            <a:r>
              <a:rPr lang="en-US" dirty="0" err="1" smtClean="0"/>
              <a:t>dopušta</a:t>
            </a:r>
            <a:r>
              <a:rPr lang="en-US" dirty="0" smtClean="0"/>
              <a:t> </a:t>
            </a:r>
            <a:r>
              <a:rPr lang="en-US" dirty="0" err="1" smtClean="0"/>
              <a:t>da</a:t>
            </a:r>
            <a:r>
              <a:rPr lang="en-US" dirty="0" smtClean="0"/>
              <a:t> </a:t>
            </a:r>
            <a:r>
              <a:rPr lang="en-US" dirty="0" err="1" smtClean="0"/>
              <a:t>očitavanje</a:t>
            </a:r>
            <a:r>
              <a:rPr lang="en-US" dirty="0" smtClean="0"/>
              <a:t> </a:t>
            </a:r>
            <a:r>
              <a:rPr lang="en-US" dirty="0" err="1" smtClean="0"/>
              <a:t>generiše</a:t>
            </a:r>
            <a:r>
              <a:rPr lang="en-US" dirty="0" smtClean="0"/>
              <a:t> </a:t>
            </a:r>
            <a:r>
              <a:rPr lang="en-US" dirty="0" err="1" smtClean="0"/>
              <a:t>pozadinski</a:t>
            </a:r>
            <a:r>
              <a:rPr lang="en-US" dirty="0" smtClean="0"/>
              <a:t> model:</a:t>
            </a:r>
            <a:endParaRPr lang="sr-Latn-RS" dirty="0" smtClean="0"/>
          </a:p>
          <a:p>
            <a:endParaRPr lang="sr-Latn-RS" dirty="0" smtClean="0"/>
          </a:p>
          <a:p>
            <a:pPr marL="495300" indent="-342900"/>
            <a:endParaRPr lang="en-US" dirty="0" smtClean="0"/>
          </a:p>
          <a:p>
            <a:pPr marL="495300" indent="-342900"/>
            <a:endParaRPr lang="en-US" sz="1800" dirty="0"/>
          </a:p>
        </p:txBody>
      </p:sp>
      <p:pic>
        <p:nvPicPr>
          <p:cNvPr id="403" name="Google Shape;403;p45"/>
          <p:cNvPicPr preferRelativeResize="0"/>
          <p:nvPr/>
        </p:nvPicPr>
        <p:blipFill rotWithShape="1">
          <a:blip r:embed="rId3">
            <a:alphaModFix/>
          </a:blip>
          <a:srcRect l="29945" t="6866" r="29949" b="6874"/>
          <a:stretch/>
        </p:blipFill>
        <p:spPr>
          <a:xfrm>
            <a:off x="8279898" y="3443200"/>
            <a:ext cx="864102" cy="1314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822;p60"/>
          <p:cNvPicPr preferRelativeResize="0"/>
          <p:nvPr/>
        </p:nvPicPr>
        <p:blipFill rotWithShape="1">
          <a:blip r:embed="rId4">
            <a:alphaModFix/>
          </a:blip>
          <a:srcRect l="12896" r="34444" b="16022"/>
          <a:stretch/>
        </p:blipFill>
        <p:spPr>
          <a:xfrm rot="10800000" flipH="1">
            <a:off x="0" y="0"/>
            <a:ext cx="1696200" cy="2705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p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15423" y="3122899"/>
            <a:ext cx="3856054" cy="70110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45"/>
          <p:cNvSpPr txBox="1">
            <a:spLocks noGrp="1"/>
          </p:cNvSpPr>
          <p:nvPr>
            <p:ph type="title"/>
          </p:nvPr>
        </p:nvSpPr>
        <p:spPr>
          <a:xfrm>
            <a:off x="1457539" y="316259"/>
            <a:ext cx="6854562" cy="935025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lvl="0" algn="ctr"/>
            <a:r>
              <a:rPr lang="en-US" sz="3200" dirty="0" err="1" smtClean="0"/>
              <a:t>Pisanje</a:t>
            </a:r>
            <a:r>
              <a:rPr lang="en-US" sz="3200" dirty="0" smtClean="0"/>
              <a:t> </a:t>
            </a:r>
            <a:r>
              <a:rPr lang="en-US" sz="3200" dirty="0" err="1" smtClean="0"/>
              <a:t>sojeva</a:t>
            </a:r>
            <a:endParaRPr/>
          </a:p>
        </p:txBody>
      </p:sp>
      <p:sp>
        <p:nvSpPr>
          <p:cNvPr id="28" name="Text Placeholder 27"/>
          <p:cNvSpPr>
            <a:spLocks noGrp="1"/>
          </p:cNvSpPr>
          <p:nvPr>
            <p:ph type="body" idx="1"/>
          </p:nvPr>
        </p:nvSpPr>
        <p:spPr>
          <a:xfrm>
            <a:off x="770021" y="1175657"/>
            <a:ext cx="7617708" cy="3341341"/>
          </a:xfrm>
        </p:spPr>
        <p:txBody>
          <a:bodyPr anchor="t"/>
          <a:lstStyle/>
          <a:p>
            <a:r>
              <a:rPr lang="en-US" dirty="0" err="1" smtClean="0"/>
              <a:t>Pozadinski</a:t>
            </a:r>
            <a:r>
              <a:rPr lang="en-US" dirty="0" smtClean="0"/>
              <a:t> model </a:t>
            </a:r>
            <a:r>
              <a:rPr lang="en-US" dirty="0" err="1" smtClean="0"/>
              <a:t>uzima</a:t>
            </a:r>
            <a:r>
              <a:rPr lang="en-US" dirty="0" smtClean="0"/>
              <a:t> u </a:t>
            </a:r>
            <a:r>
              <a:rPr lang="en-US" dirty="0" err="1" smtClean="0"/>
              <a:t>obzir</a:t>
            </a:r>
            <a:r>
              <a:rPr lang="en-US" dirty="0" smtClean="0"/>
              <a:t> </a:t>
            </a:r>
            <a:r>
              <a:rPr lang="en-US" dirty="0" err="1" smtClean="0"/>
              <a:t>vjerovatnoću</a:t>
            </a:r>
            <a:r>
              <a:rPr lang="en-US" dirty="0" smtClean="0"/>
              <a:t> </a:t>
            </a:r>
            <a:r>
              <a:rPr lang="en-US" dirty="0" err="1" smtClean="0"/>
              <a:t>da</a:t>
            </a:r>
            <a:r>
              <a:rPr lang="en-US" dirty="0" smtClean="0"/>
              <a:t> je </a:t>
            </a:r>
            <a:r>
              <a:rPr lang="en-US" dirty="0" err="1" smtClean="0"/>
              <a:t>očitavanje</a:t>
            </a:r>
            <a:r>
              <a:rPr lang="en-US" dirty="0" smtClean="0"/>
              <a:t> </a:t>
            </a:r>
            <a:r>
              <a:rPr lang="en-US" dirty="0" err="1" smtClean="0"/>
              <a:t>generisano</a:t>
            </a:r>
            <a:r>
              <a:rPr lang="en-US" dirty="0" smtClean="0"/>
              <a:t> </a:t>
            </a:r>
            <a:r>
              <a:rPr lang="en-US" dirty="0" err="1" smtClean="0"/>
              <a:t>iz</a:t>
            </a:r>
            <a:r>
              <a:rPr lang="en-US" dirty="0" smtClean="0"/>
              <a:t> </a:t>
            </a:r>
            <a:r>
              <a:rPr lang="en-US" dirty="0" err="1" smtClean="0"/>
              <a:t>bilo</a:t>
            </a:r>
            <a:r>
              <a:rPr lang="en-US" dirty="0" smtClean="0"/>
              <a:t> </a:t>
            </a:r>
            <a:r>
              <a:rPr lang="en-US" dirty="0" err="1" smtClean="0"/>
              <a:t>kog</a:t>
            </a:r>
            <a:r>
              <a:rPr lang="en-US" dirty="0" smtClean="0"/>
              <a:t> </a:t>
            </a:r>
            <a:r>
              <a:rPr lang="en-US" dirty="0" err="1" smtClean="0"/>
              <a:t>soja</a:t>
            </a:r>
            <a:r>
              <a:rPr lang="en-US" dirty="0" smtClean="0"/>
              <a:t>:</a:t>
            </a:r>
            <a:endParaRPr lang="sr-Latn-RS" dirty="0" smtClean="0"/>
          </a:p>
          <a:p>
            <a:endParaRPr lang="sr-Latn-RS" dirty="0" smtClean="0"/>
          </a:p>
          <a:p>
            <a:endParaRPr lang="sr-Latn-RS" dirty="0" smtClean="0"/>
          </a:p>
          <a:p>
            <a:endParaRPr lang="sr-Latn-RS" dirty="0" smtClean="0"/>
          </a:p>
          <a:p>
            <a:endParaRPr lang="sr-Latn-RS" dirty="0" smtClean="0"/>
          </a:p>
          <a:p>
            <a:endParaRPr lang="sr-Latn-RS" dirty="0" smtClean="0"/>
          </a:p>
          <a:p>
            <a:r>
              <a:rPr lang="en-US" dirty="0" smtClean="0"/>
              <a:t>Na </a:t>
            </a:r>
            <a:r>
              <a:rPr lang="en-US" dirty="0" err="1" smtClean="0"/>
              <a:t>ovaj</a:t>
            </a:r>
            <a:r>
              <a:rPr lang="en-US" dirty="0" smtClean="0"/>
              <a:t> </a:t>
            </a:r>
            <a:r>
              <a:rPr lang="en-US" dirty="0" err="1" smtClean="0"/>
              <a:t>način</a:t>
            </a:r>
            <a:r>
              <a:rPr lang="en-US" dirty="0" smtClean="0"/>
              <a:t> </a:t>
            </a:r>
            <a:r>
              <a:rPr lang="en-US" dirty="0" err="1" smtClean="0"/>
              <a:t>posteriorne</a:t>
            </a:r>
            <a:r>
              <a:rPr lang="en-US" dirty="0" smtClean="0"/>
              <a:t> </a:t>
            </a:r>
            <a:r>
              <a:rPr lang="en-US" dirty="0" err="1" smtClean="0"/>
              <a:t>procjene</a:t>
            </a:r>
            <a:r>
              <a:rPr lang="en-US" dirty="0" smtClean="0"/>
              <a:t> </a:t>
            </a:r>
            <a:r>
              <a:rPr lang="en-US" dirty="0" err="1" smtClean="0"/>
              <a:t>vjerovatnoće</a:t>
            </a:r>
            <a:r>
              <a:rPr lang="en-US" dirty="0" smtClean="0"/>
              <a:t> </a:t>
            </a:r>
            <a:r>
              <a:rPr lang="en-US" dirty="0" err="1" smtClean="0"/>
              <a:t>postaju</a:t>
            </a:r>
            <a:r>
              <a:rPr lang="en-US" dirty="0" smtClean="0"/>
              <a:t> </a:t>
            </a:r>
            <a:r>
              <a:rPr lang="en-US" dirty="0" err="1" smtClean="0"/>
              <a:t>stabilnije</a:t>
            </a:r>
            <a:r>
              <a:rPr lang="en-US" dirty="0" smtClean="0"/>
              <a:t>. </a:t>
            </a:r>
            <a:endParaRPr lang="sr-Latn-RS" dirty="0" smtClean="0"/>
          </a:p>
          <a:p>
            <a:endParaRPr lang="sr-Latn-RS" dirty="0" smtClean="0"/>
          </a:p>
          <a:p>
            <a:r>
              <a:rPr lang="sr-Latn-RS" dirty="0" smtClean="0"/>
              <a:t>Model čini </a:t>
            </a:r>
            <a:r>
              <a:rPr lang="en-US" dirty="0" err="1" smtClean="0"/>
              <a:t>prilagodljivim</a:t>
            </a:r>
            <a:r>
              <a:rPr lang="en-US" dirty="0" smtClean="0"/>
              <a:t> </a:t>
            </a:r>
            <a:r>
              <a:rPr lang="en-US" dirty="0" err="1" smtClean="0"/>
              <a:t>za</a:t>
            </a:r>
            <a:r>
              <a:rPr lang="en-US" dirty="0" smtClean="0"/>
              <a:t> </a:t>
            </a:r>
            <a:r>
              <a:rPr lang="en-US" dirty="0" err="1" smtClean="0"/>
              <a:t>netačne</a:t>
            </a:r>
            <a:r>
              <a:rPr lang="en-US" dirty="0" smtClean="0"/>
              <a:t> </a:t>
            </a:r>
            <a:r>
              <a:rPr lang="en-US" dirty="0" err="1" smtClean="0"/>
              <a:t>oznake</a:t>
            </a:r>
            <a:r>
              <a:rPr lang="en-US" dirty="0" smtClean="0"/>
              <a:t> </a:t>
            </a:r>
            <a:r>
              <a:rPr lang="en-US" dirty="0" err="1" smtClean="0"/>
              <a:t>očitavanja</a:t>
            </a:r>
            <a:r>
              <a:rPr lang="en-US" dirty="0" smtClean="0"/>
              <a:t>  </a:t>
            </a:r>
            <a:r>
              <a:rPr lang="en-US" dirty="0" err="1" smtClean="0"/>
              <a:t>iz</a:t>
            </a:r>
            <a:r>
              <a:rPr lang="en-US" dirty="0" smtClean="0"/>
              <a:t> </a:t>
            </a:r>
            <a:r>
              <a:rPr lang="en-US" dirty="0" err="1" smtClean="0"/>
              <a:t>MinION</a:t>
            </a:r>
            <a:r>
              <a:rPr lang="en-US" dirty="0" smtClean="0"/>
              <a:t> </a:t>
            </a:r>
            <a:r>
              <a:rPr lang="en-US" dirty="0" err="1" smtClean="0"/>
              <a:t>sekvencera</a:t>
            </a:r>
            <a:r>
              <a:rPr lang="en-US" dirty="0" smtClean="0"/>
              <a:t> </a:t>
            </a:r>
            <a:r>
              <a:rPr lang="en-US" dirty="0" err="1" smtClean="0"/>
              <a:t>i</a:t>
            </a:r>
            <a:r>
              <a:rPr lang="en-US" dirty="0" smtClean="0"/>
              <a:t> </a:t>
            </a:r>
            <a:r>
              <a:rPr lang="en-US" dirty="0" err="1" smtClean="0"/>
              <a:t>netačnu</a:t>
            </a:r>
            <a:r>
              <a:rPr lang="en-US" dirty="0" smtClean="0"/>
              <a:t> </a:t>
            </a:r>
            <a:r>
              <a:rPr lang="en-US" dirty="0" err="1" smtClean="0"/>
              <a:t>oznaku</a:t>
            </a:r>
            <a:r>
              <a:rPr lang="en-US" dirty="0" smtClean="0"/>
              <a:t> </a:t>
            </a:r>
            <a:r>
              <a:rPr lang="en-US" dirty="0" err="1" smtClean="0"/>
              <a:t>referentnog</a:t>
            </a:r>
            <a:r>
              <a:rPr lang="en-US" dirty="0" smtClean="0"/>
              <a:t> </a:t>
            </a:r>
            <a:r>
              <a:rPr lang="en-US" dirty="0" err="1" smtClean="0"/>
              <a:t>genoma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endParaRPr lang="sr-Latn-RS" dirty="0" smtClean="0"/>
          </a:p>
          <a:p>
            <a:pPr marL="495300" indent="-342900"/>
            <a:endParaRPr lang="en-US" dirty="0" smtClean="0"/>
          </a:p>
          <a:p>
            <a:pPr marL="495300" indent="-342900"/>
            <a:endParaRPr lang="en-US" sz="1800" dirty="0"/>
          </a:p>
        </p:txBody>
      </p:sp>
      <p:pic>
        <p:nvPicPr>
          <p:cNvPr id="403" name="Google Shape;403;p45"/>
          <p:cNvPicPr preferRelativeResize="0"/>
          <p:nvPr/>
        </p:nvPicPr>
        <p:blipFill rotWithShape="1">
          <a:blip r:embed="rId3">
            <a:alphaModFix/>
          </a:blip>
          <a:srcRect l="29945" t="6866" r="29949" b="6874"/>
          <a:stretch/>
        </p:blipFill>
        <p:spPr>
          <a:xfrm>
            <a:off x="8279898" y="3443200"/>
            <a:ext cx="864102" cy="1314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822;p60"/>
          <p:cNvPicPr preferRelativeResize="0"/>
          <p:nvPr/>
        </p:nvPicPr>
        <p:blipFill rotWithShape="1">
          <a:blip r:embed="rId4">
            <a:alphaModFix/>
          </a:blip>
          <a:srcRect l="12896" r="34444" b="16022"/>
          <a:stretch/>
        </p:blipFill>
        <p:spPr>
          <a:xfrm rot="10800000" flipH="1">
            <a:off x="0" y="0"/>
            <a:ext cx="1696200" cy="2705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p4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79646" y="1897343"/>
            <a:ext cx="2400508" cy="85351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667122" y="2399440"/>
            <a:ext cx="4482393" cy="1471290"/>
          </a:xfrm>
        </p:spPr>
        <p:txBody>
          <a:bodyPr/>
          <a:lstStyle/>
          <a:p>
            <a:r>
              <a:rPr lang="en-US" sz="3600" b="1" dirty="0" err="1" smtClean="0"/>
              <a:t>Detekcija</a:t>
            </a:r>
            <a:r>
              <a:rPr lang="en-US" sz="3600" b="1" dirty="0" smtClean="0"/>
              <a:t> </a:t>
            </a:r>
            <a:r>
              <a:rPr lang="en-US" sz="3600" b="1" dirty="0" err="1" smtClean="0"/>
              <a:t>klasa</a:t>
            </a:r>
            <a:r>
              <a:rPr lang="en-US" sz="3600" b="1" dirty="0" smtClean="0"/>
              <a:t> </a:t>
            </a:r>
            <a:r>
              <a:rPr lang="en-US" sz="3600" b="1" dirty="0" err="1" smtClean="0"/>
              <a:t>gena</a:t>
            </a:r>
            <a:r>
              <a:rPr lang="en-US" sz="3600" b="1" dirty="0" smtClean="0"/>
              <a:t> </a:t>
            </a:r>
            <a:r>
              <a:rPr lang="en-US" sz="3600" b="1" dirty="0" err="1" smtClean="0"/>
              <a:t>otpornosti</a:t>
            </a:r>
            <a:r>
              <a:rPr lang="en-US" sz="3600" b="1" dirty="0" smtClean="0"/>
              <a:t> </a:t>
            </a:r>
            <a:r>
              <a:rPr lang="en-US" sz="3600" b="1" dirty="0" err="1" smtClean="0"/>
              <a:t>na</a:t>
            </a:r>
            <a:r>
              <a:rPr lang="en-US" sz="3600" b="1" dirty="0" smtClean="0"/>
              <a:t> </a:t>
            </a:r>
            <a:r>
              <a:rPr lang="en-US" sz="3600" b="1" dirty="0" err="1" smtClean="0"/>
              <a:t>antibiotike</a:t>
            </a:r>
            <a:endParaRPr lang="en-US" sz="3600" b="1" dirty="0"/>
          </a:p>
        </p:txBody>
      </p:sp>
      <p:sp>
        <p:nvSpPr>
          <p:cNvPr id="9" name="Title 8"/>
          <p:cNvSpPr>
            <a:spLocks noGrp="1"/>
          </p:cNvSpPr>
          <p:nvPr>
            <p:ph type="title" idx="2"/>
          </p:nvPr>
        </p:nvSpPr>
        <p:spPr>
          <a:xfrm>
            <a:off x="2347021" y="1125636"/>
            <a:ext cx="961200" cy="960900"/>
          </a:xfrm>
        </p:spPr>
        <p:txBody>
          <a:bodyPr/>
          <a:lstStyle/>
          <a:p>
            <a:r>
              <a:rPr lang="sr-Latn-RS" dirty="0" smtClean="0"/>
              <a:t>3.7</a:t>
            </a:r>
            <a:endParaRPr lang="en-US" dirty="0"/>
          </a:p>
        </p:txBody>
      </p:sp>
      <p:pic>
        <p:nvPicPr>
          <p:cNvPr id="10" name="Google Shape;1364;p7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5957865" y="2390188"/>
            <a:ext cx="1529126" cy="201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365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5367849" y="3887688"/>
            <a:ext cx="465000" cy="51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366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7612033" y="3768112"/>
            <a:ext cx="635875" cy="63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67;p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12688" y="2035475"/>
            <a:ext cx="379100" cy="39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368;p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49100" y="2977750"/>
            <a:ext cx="537686" cy="56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369;p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24388" y="3118412"/>
            <a:ext cx="211125" cy="22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371;p7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47900" y="2622163"/>
            <a:ext cx="54300" cy="5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45"/>
          <p:cNvSpPr txBox="1">
            <a:spLocks noGrp="1"/>
          </p:cNvSpPr>
          <p:nvPr>
            <p:ph type="title"/>
          </p:nvPr>
        </p:nvSpPr>
        <p:spPr>
          <a:xfrm>
            <a:off x="1457539" y="316259"/>
            <a:ext cx="6854562" cy="935025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lvl="0" algn="ctr"/>
            <a:r>
              <a:rPr lang="en-US" sz="3200" dirty="0" err="1" smtClean="0"/>
              <a:t>Detekcija</a:t>
            </a:r>
            <a:r>
              <a:rPr lang="en-US" sz="3200" dirty="0" smtClean="0"/>
              <a:t> </a:t>
            </a:r>
            <a:r>
              <a:rPr lang="en-US" sz="3200" dirty="0" err="1" smtClean="0"/>
              <a:t>klasa</a:t>
            </a:r>
            <a:r>
              <a:rPr lang="en-US" sz="3200" dirty="0" smtClean="0"/>
              <a:t> </a:t>
            </a:r>
            <a:r>
              <a:rPr lang="en-US" sz="3200" dirty="0" err="1" smtClean="0"/>
              <a:t>gena</a:t>
            </a:r>
            <a:r>
              <a:rPr lang="en-US" sz="3200" dirty="0" smtClean="0"/>
              <a:t> </a:t>
            </a:r>
            <a:r>
              <a:rPr lang="en-US" sz="3200" dirty="0" err="1" smtClean="0"/>
              <a:t>otpornosti</a:t>
            </a:r>
            <a:r>
              <a:rPr lang="en-US" sz="3200" dirty="0" smtClean="0"/>
              <a:t> </a:t>
            </a:r>
            <a:r>
              <a:rPr lang="en-US" sz="3200" dirty="0" err="1" smtClean="0"/>
              <a:t>na</a:t>
            </a:r>
            <a:r>
              <a:rPr lang="en-US" sz="3200" dirty="0" smtClean="0"/>
              <a:t> </a:t>
            </a:r>
            <a:r>
              <a:rPr lang="en-US" sz="3200" dirty="0" err="1" smtClean="0"/>
              <a:t>antibiotike</a:t>
            </a:r>
            <a:endParaRPr/>
          </a:p>
        </p:txBody>
      </p:sp>
      <p:sp>
        <p:nvSpPr>
          <p:cNvPr id="28" name="Text Placeholder 27"/>
          <p:cNvSpPr>
            <a:spLocks noGrp="1"/>
          </p:cNvSpPr>
          <p:nvPr>
            <p:ph type="body" idx="1"/>
          </p:nvPr>
        </p:nvSpPr>
        <p:spPr>
          <a:xfrm>
            <a:off x="770021" y="1244600"/>
            <a:ext cx="7617708" cy="3272398"/>
          </a:xfrm>
        </p:spPr>
        <p:txBody>
          <a:bodyPr anchor="t"/>
          <a:lstStyle/>
          <a:p>
            <a:r>
              <a:rPr lang="en-US" dirty="0" err="1" smtClean="0"/>
              <a:t>Baza</a:t>
            </a:r>
            <a:r>
              <a:rPr lang="en-US" dirty="0" smtClean="0"/>
              <a:t> </a:t>
            </a:r>
            <a:r>
              <a:rPr lang="en-US" dirty="0" err="1" smtClean="0"/>
              <a:t>podataka</a:t>
            </a:r>
            <a:r>
              <a:rPr lang="en-US" dirty="0" smtClean="0"/>
              <a:t> </a:t>
            </a:r>
            <a:r>
              <a:rPr lang="en-US" dirty="0" err="1" smtClean="0"/>
              <a:t>gena</a:t>
            </a:r>
            <a:r>
              <a:rPr lang="en-US" dirty="0" smtClean="0"/>
              <a:t> </a:t>
            </a:r>
            <a:r>
              <a:rPr lang="en-US" dirty="0" err="1" smtClean="0"/>
              <a:t>otpornosti</a:t>
            </a:r>
            <a:r>
              <a:rPr lang="en-US" dirty="0" smtClean="0"/>
              <a:t> je </a:t>
            </a:r>
            <a:r>
              <a:rPr lang="en-US" dirty="0" err="1" smtClean="0"/>
              <a:t>preuzeta</a:t>
            </a:r>
            <a:r>
              <a:rPr lang="en-US" dirty="0" smtClean="0"/>
              <a:t> </a:t>
            </a:r>
            <a:r>
              <a:rPr lang="en-US" dirty="0" err="1" smtClean="0"/>
              <a:t>sa</a:t>
            </a:r>
            <a:r>
              <a:rPr lang="en-US" dirty="0" smtClean="0"/>
              <a:t> Res-Finder-a. </a:t>
            </a:r>
            <a:endParaRPr lang="sr-Latn-RS" dirty="0" smtClean="0"/>
          </a:p>
          <a:p>
            <a:endParaRPr lang="sr-Latn-RS" dirty="0" smtClean="0"/>
          </a:p>
          <a:p>
            <a:r>
              <a:rPr lang="en-US" dirty="0" err="1" smtClean="0"/>
              <a:t>Svaki</a:t>
            </a:r>
            <a:r>
              <a:rPr lang="en-US" dirty="0" smtClean="0"/>
              <a:t> gen je </a:t>
            </a:r>
            <a:r>
              <a:rPr lang="en-US" dirty="0" err="1" smtClean="0"/>
              <a:t>poravnat</a:t>
            </a:r>
            <a:r>
              <a:rPr lang="en-US" dirty="0" smtClean="0"/>
              <a:t> </a:t>
            </a:r>
            <a:r>
              <a:rPr lang="en-US" dirty="0" err="1" smtClean="0"/>
              <a:t>sa</a:t>
            </a:r>
            <a:r>
              <a:rPr lang="en-US" dirty="0" smtClean="0"/>
              <a:t> </a:t>
            </a:r>
            <a:r>
              <a:rPr lang="en-US" dirty="0" err="1" smtClean="0"/>
              <a:t>zbirkom</a:t>
            </a:r>
            <a:r>
              <a:rPr lang="en-US" dirty="0" smtClean="0"/>
              <a:t> </a:t>
            </a:r>
            <a:r>
              <a:rPr lang="en-US" dirty="0" err="1" smtClean="0"/>
              <a:t>bakterijskih</a:t>
            </a:r>
            <a:r>
              <a:rPr lang="en-US" dirty="0" smtClean="0"/>
              <a:t> </a:t>
            </a:r>
            <a:r>
              <a:rPr lang="en-US" dirty="0" err="1" smtClean="0"/>
              <a:t>genoma</a:t>
            </a:r>
            <a:r>
              <a:rPr lang="en-US" dirty="0" smtClean="0"/>
              <a:t> u </a:t>
            </a:r>
            <a:r>
              <a:rPr lang="en-US" dirty="0" err="1" smtClean="0"/>
              <a:t>RefSequ</a:t>
            </a:r>
            <a:r>
              <a:rPr lang="en-US" dirty="0" smtClean="0"/>
              <a:t>  </a:t>
            </a:r>
            <a:r>
              <a:rPr lang="en-US" dirty="0" err="1" smtClean="0"/>
              <a:t>i</a:t>
            </a:r>
            <a:r>
              <a:rPr lang="en-US" dirty="0" smtClean="0"/>
              <a:t> </a:t>
            </a:r>
            <a:r>
              <a:rPr lang="en-US" dirty="0" err="1" smtClean="0"/>
              <a:t>upotrijebljeno</a:t>
            </a:r>
            <a:r>
              <a:rPr lang="en-US" dirty="0" smtClean="0"/>
              <a:t> je </a:t>
            </a:r>
            <a:r>
              <a:rPr lang="en-US" dirty="0" err="1" smtClean="0"/>
              <a:t>najbolje</a:t>
            </a:r>
            <a:r>
              <a:rPr lang="en-US" dirty="0" smtClean="0"/>
              <a:t> </a:t>
            </a:r>
            <a:r>
              <a:rPr lang="en-US" dirty="0" err="1" smtClean="0"/>
              <a:t>poravnanje</a:t>
            </a:r>
            <a:r>
              <a:rPr lang="en-US" dirty="0" smtClean="0"/>
              <a:t> </a:t>
            </a:r>
            <a:r>
              <a:rPr lang="en-US" dirty="0" err="1" smtClean="0"/>
              <a:t>gena</a:t>
            </a:r>
            <a:r>
              <a:rPr lang="en-US" dirty="0" smtClean="0"/>
              <a:t> </a:t>
            </a:r>
            <a:r>
              <a:rPr lang="en-US" dirty="0" err="1" smtClean="0"/>
              <a:t>za</a:t>
            </a:r>
            <a:r>
              <a:rPr lang="en-US" dirty="0" smtClean="0"/>
              <a:t> </a:t>
            </a:r>
            <a:r>
              <a:rPr lang="en-US" dirty="0" err="1" smtClean="0"/>
              <a:t>izdvajanje</a:t>
            </a:r>
            <a:r>
              <a:rPr lang="en-US" dirty="0" smtClean="0"/>
              <a:t> </a:t>
            </a:r>
            <a:r>
              <a:rPr lang="en-US" dirty="0" err="1" smtClean="0"/>
              <a:t>sekvenci</a:t>
            </a:r>
            <a:r>
              <a:rPr lang="en-US" dirty="0" smtClean="0"/>
              <a:t> </a:t>
            </a:r>
            <a:r>
              <a:rPr lang="en-US" dirty="0" err="1" smtClean="0"/>
              <a:t>od</a:t>
            </a:r>
            <a:r>
              <a:rPr lang="en-US" dirty="0" smtClean="0"/>
              <a:t> 100 </a:t>
            </a:r>
            <a:r>
              <a:rPr lang="en-US" dirty="0" err="1" smtClean="0"/>
              <a:t>bp</a:t>
            </a:r>
            <a:r>
              <a:rPr lang="en-US" dirty="0" smtClean="0"/>
              <a:t> </a:t>
            </a:r>
            <a:r>
              <a:rPr lang="en-US" dirty="0" err="1" smtClean="0"/>
              <a:t>koje</a:t>
            </a:r>
            <a:r>
              <a:rPr lang="en-US" dirty="0" smtClean="0"/>
              <a:t> </a:t>
            </a:r>
            <a:r>
              <a:rPr lang="en-US" dirty="0" err="1" smtClean="0"/>
              <a:t>okružuju</a:t>
            </a:r>
            <a:r>
              <a:rPr lang="en-US" dirty="0" smtClean="0"/>
              <a:t> gene </a:t>
            </a:r>
            <a:r>
              <a:rPr lang="en-US" dirty="0" err="1" smtClean="0"/>
              <a:t>otpornosti</a:t>
            </a:r>
            <a:r>
              <a:rPr lang="en-US" dirty="0" smtClean="0"/>
              <a:t> </a:t>
            </a:r>
            <a:r>
              <a:rPr lang="en-US" dirty="0" err="1" smtClean="0"/>
              <a:t>na</a:t>
            </a:r>
            <a:r>
              <a:rPr lang="en-US" dirty="0" smtClean="0"/>
              <a:t> </a:t>
            </a:r>
            <a:r>
              <a:rPr lang="en-US" dirty="0" err="1" smtClean="0"/>
              <a:t>antibiotike</a:t>
            </a:r>
            <a:r>
              <a:rPr lang="en-US" dirty="0" smtClean="0"/>
              <a:t>. </a:t>
            </a:r>
            <a:endParaRPr lang="sr-Latn-RS" dirty="0" smtClean="0"/>
          </a:p>
          <a:p>
            <a:endParaRPr lang="sr-Latn-RS" dirty="0" smtClean="0"/>
          </a:p>
          <a:p>
            <a:r>
              <a:rPr lang="en-US" dirty="0" err="1" smtClean="0"/>
              <a:t>Otkriveno</a:t>
            </a:r>
            <a:r>
              <a:rPr lang="en-US" dirty="0" smtClean="0"/>
              <a:t> je </a:t>
            </a:r>
            <a:r>
              <a:rPr lang="en-US" dirty="0" err="1" smtClean="0"/>
              <a:t>da</a:t>
            </a:r>
            <a:r>
              <a:rPr lang="en-US" dirty="0" smtClean="0"/>
              <a:t> je </a:t>
            </a:r>
            <a:r>
              <a:rPr lang="en-US" dirty="0" err="1" smtClean="0"/>
              <a:t>uključivanje</a:t>
            </a:r>
            <a:r>
              <a:rPr lang="en-US" dirty="0" smtClean="0"/>
              <a:t> </a:t>
            </a:r>
            <a:r>
              <a:rPr lang="en-US" dirty="0" err="1" smtClean="0"/>
              <a:t>bočnih</a:t>
            </a:r>
            <a:r>
              <a:rPr lang="en-US" dirty="0" smtClean="0"/>
              <a:t> </a:t>
            </a:r>
            <a:r>
              <a:rPr lang="en-US" dirty="0" err="1" smtClean="0"/>
              <a:t>sekvenci</a:t>
            </a:r>
            <a:r>
              <a:rPr lang="en-US" dirty="0" smtClean="0"/>
              <a:t> </a:t>
            </a:r>
            <a:r>
              <a:rPr lang="en-US" dirty="0" err="1" smtClean="0"/>
              <a:t>poboljšalo</a:t>
            </a:r>
            <a:r>
              <a:rPr lang="en-US" dirty="0" smtClean="0"/>
              <a:t> </a:t>
            </a:r>
            <a:r>
              <a:rPr lang="en-US" dirty="0" err="1" smtClean="0"/>
              <a:t>osjetljivost</a:t>
            </a:r>
            <a:r>
              <a:rPr lang="en-US" dirty="0" smtClean="0"/>
              <a:t> </a:t>
            </a:r>
            <a:r>
              <a:rPr lang="en-US" dirty="0" err="1" smtClean="0"/>
              <a:t>na</a:t>
            </a:r>
            <a:r>
              <a:rPr lang="en-US" dirty="0" smtClean="0"/>
              <a:t> </a:t>
            </a:r>
            <a:r>
              <a:rPr lang="en-US" dirty="0" err="1" smtClean="0"/>
              <a:t>mapiranje</a:t>
            </a:r>
            <a:r>
              <a:rPr lang="en-US" dirty="0" smtClean="0"/>
              <a:t> </a:t>
            </a:r>
            <a:r>
              <a:rPr lang="en-US" dirty="0" err="1" smtClean="0"/>
              <a:t>MinION</a:t>
            </a:r>
            <a:r>
              <a:rPr lang="en-US" dirty="0" smtClean="0"/>
              <a:t> </a:t>
            </a:r>
            <a:r>
              <a:rPr lang="en-US" dirty="0" err="1" smtClean="0"/>
              <a:t>čitanja</a:t>
            </a:r>
            <a:r>
              <a:rPr lang="en-US" dirty="0" smtClean="0"/>
              <a:t> u </a:t>
            </a:r>
            <a:r>
              <a:rPr lang="en-US" dirty="0" err="1" smtClean="0"/>
              <a:t>bazu</a:t>
            </a:r>
            <a:r>
              <a:rPr lang="en-US" dirty="0" smtClean="0"/>
              <a:t> </a:t>
            </a:r>
            <a:r>
              <a:rPr lang="en-US" dirty="0" err="1" smtClean="0"/>
              <a:t>podataka</a:t>
            </a:r>
            <a:r>
              <a:rPr lang="en-US" dirty="0" smtClean="0"/>
              <a:t> </a:t>
            </a:r>
            <a:r>
              <a:rPr lang="en-US" dirty="0" err="1" smtClean="0"/>
              <a:t>gena</a:t>
            </a:r>
            <a:r>
              <a:rPr lang="en-US" dirty="0" smtClean="0"/>
              <a:t>.</a:t>
            </a:r>
            <a:endParaRPr lang="sr-Latn-RS" dirty="0" smtClean="0"/>
          </a:p>
          <a:p>
            <a:endParaRPr lang="sr-Latn-RS" dirty="0" smtClean="0"/>
          </a:p>
          <a:p>
            <a:r>
              <a:rPr lang="sr-Latn-RS" dirty="0" smtClean="0"/>
              <a:t>Geni su </a:t>
            </a:r>
            <a:r>
              <a:rPr lang="en-US" dirty="0" err="1" smtClean="0"/>
              <a:t>grupisani</a:t>
            </a:r>
            <a:r>
              <a:rPr lang="en-US" dirty="0" smtClean="0"/>
              <a:t> </a:t>
            </a:r>
            <a:r>
              <a:rPr lang="en-US" dirty="0" err="1" smtClean="0"/>
              <a:t>na</a:t>
            </a:r>
            <a:r>
              <a:rPr lang="en-US" dirty="0" smtClean="0"/>
              <a:t> </a:t>
            </a:r>
            <a:r>
              <a:rPr lang="en-US" dirty="0" err="1" smtClean="0"/>
              <a:t>osnovu</a:t>
            </a:r>
            <a:r>
              <a:rPr lang="en-US" dirty="0" smtClean="0"/>
              <a:t> 90% </a:t>
            </a:r>
            <a:r>
              <a:rPr lang="en-US" dirty="0" err="1" smtClean="0"/>
              <a:t>identičnosti</a:t>
            </a:r>
            <a:r>
              <a:rPr lang="en-US" dirty="0" smtClean="0"/>
              <a:t> </a:t>
            </a:r>
            <a:r>
              <a:rPr lang="en-US" dirty="0" err="1" smtClean="0"/>
              <a:t>sekvenci</a:t>
            </a:r>
            <a:r>
              <a:rPr lang="en-US" dirty="0" smtClean="0"/>
              <a:t> u 609 </a:t>
            </a:r>
            <a:r>
              <a:rPr lang="en-US" dirty="0" err="1" smtClean="0"/>
              <a:t>grupa</a:t>
            </a:r>
            <a:r>
              <a:rPr lang="sr-Latn-RS" dirty="0" smtClean="0"/>
              <a:t>.</a:t>
            </a:r>
          </a:p>
          <a:p>
            <a:endParaRPr lang="sr-Latn-RS" dirty="0" smtClean="0"/>
          </a:p>
          <a:p>
            <a:r>
              <a:rPr lang="en-US" dirty="0" err="1" smtClean="0"/>
              <a:t>Odabran</a:t>
            </a:r>
            <a:r>
              <a:rPr lang="en-US" dirty="0" smtClean="0"/>
              <a:t> je </a:t>
            </a:r>
            <a:r>
              <a:rPr lang="en-US" dirty="0" err="1" smtClean="0"/>
              <a:t>najduži</a:t>
            </a:r>
            <a:r>
              <a:rPr lang="en-US" dirty="0" smtClean="0"/>
              <a:t> gen u </a:t>
            </a:r>
            <a:r>
              <a:rPr lang="en-US" dirty="0" err="1" smtClean="0"/>
              <a:t>svakoj</a:t>
            </a:r>
            <a:r>
              <a:rPr lang="en-US" dirty="0" smtClean="0"/>
              <a:t> </a:t>
            </a:r>
            <a:r>
              <a:rPr lang="en-US" dirty="0" err="1" smtClean="0"/>
              <a:t>grupi</a:t>
            </a:r>
            <a:r>
              <a:rPr lang="en-US" dirty="0" smtClean="0"/>
              <a:t> </a:t>
            </a:r>
            <a:r>
              <a:rPr lang="en-US" dirty="0" err="1" smtClean="0"/>
              <a:t>kako</a:t>
            </a:r>
            <a:r>
              <a:rPr lang="en-US" dirty="0" smtClean="0"/>
              <a:t> bi </a:t>
            </a:r>
            <a:r>
              <a:rPr lang="en-US" dirty="0" err="1" smtClean="0"/>
              <a:t>napravili</a:t>
            </a:r>
            <a:r>
              <a:rPr lang="en-US" dirty="0" smtClean="0"/>
              <a:t> </a:t>
            </a:r>
            <a:r>
              <a:rPr lang="en-US" dirty="0" err="1" smtClean="0"/>
              <a:t>bazu</a:t>
            </a:r>
            <a:r>
              <a:rPr lang="en-US" dirty="0" smtClean="0"/>
              <a:t> </a:t>
            </a:r>
            <a:r>
              <a:rPr lang="en-US" dirty="0" err="1" smtClean="0"/>
              <a:t>podataka</a:t>
            </a:r>
            <a:r>
              <a:rPr lang="en-US" dirty="0" smtClean="0"/>
              <a:t> </a:t>
            </a:r>
            <a:r>
              <a:rPr lang="en-US" dirty="0" err="1" smtClean="0"/>
              <a:t>gena</a:t>
            </a:r>
            <a:r>
              <a:rPr lang="en-US" dirty="0" smtClean="0"/>
              <a:t> </a:t>
            </a:r>
            <a:r>
              <a:rPr lang="en-US" dirty="0" err="1" smtClean="0"/>
              <a:t>za</a:t>
            </a:r>
            <a:r>
              <a:rPr lang="en-US" dirty="0" smtClean="0"/>
              <a:t> </a:t>
            </a:r>
            <a:r>
              <a:rPr lang="en-US" dirty="0" err="1" smtClean="0"/>
              <a:t>smanjenu</a:t>
            </a:r>
            <a:r>
              <a:rPr lang="en-US" dirty="0" smtClean="0"/>
              <a:t> </a:t>
            </a:r>
            <a:r>
              <a:rPr lang="en-US" dirty="0" err="1" smtClean="0"/>
              <a:t>otpornost</a:t>
            </a:r>
            <a:r>
              <a:rPr lang="en-US" dirty="0" smtClean="0"/>
              <a:t>. </a:t>
            </a:r>
          </a:p>
          <a:p>
            <a:endParaRPr lang="sr-Latn-RS" dirty="0" smtClean="0"/>
          </a:p>
          <a:p>
            <a:pPr marL="495300" indent="-342900"/>
            <a:endParaRPr lang="en-US" dirty="0" smtClean="0"/>
          </a:p>
          <a:p>
            <a:pPr marL="495300" indent="-342900"/>
            <a:endParaRPr lang="en-US" sz="1800" dirty="0"/>
          </a:p>
        </p:txBody>
      </p:sp>
      <p:pic>
        <p:nvPicPr>
          <p:cNvPr id="403" name="Google Shape;403;p45"/>
          <p:cNvPicPr preferRelativeResize="0"/>
          <p:nvPr/>
        </p:nvPicPr>
        <p:blipFill rotWithShape="1">
          <a:blip r:embed="rId3">
            <a:alphaModFix/>
          </a:blip>
          <a:srcRect l="29945" t="6866" r="29949" b="6874"/>
          <a:stretch/>
        </p:blipFill>
        <p:spPr>
          <a:xfrm>
            <a:off x="8279898" y="3443200"/>
            <a:ext cx="864102" cy="1314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822;p60"/>
          <p:cNvPicPr preferRelativeResize="0"/>
          <p:nvPr/>
        </p:nvPicPr>
        <p:blipFill rotWithShape="1">
          <a:blip r:embed="rId4">
            <a:alphaModFix/>
          </a:blip>
          <a:srcRect l="12896" r="34444" b="16022"/>
          <a:stretch/>
        </p:blipFill>
        <p:spPr>
          <a:xfrm rot="10800000" flipH="1">
            <a:off x="0" y="0"/>
            <a:ext cx="1696200" cy="2705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45"/>
          <p:cNvSpPr txBox="1">
            <a:spLocks noGrp="1"/>
          </p:cNvSpPr>
          <p:nvPr>
            <p:ph type="title"/>
          </p:nvPr>
        </p:nvSpPr>
        <p:spPr>
          <a:xfrm>
            <a:off x="1457539" y="316259"/>
            <a:ext cx="6854562" cy="935025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lvl="0" algn="ctr"/>
            <a:r>
              <a:rPr lang="en-US" sz="3200" dirty="0" err="1" smtClean="0"/>
              <a:t>Detekcija</a:t>
            </a:r>
            <a:r>
              <a:rPr lang="en-US" sz="3200" dirty="0" smtClean="0"/>
              <a:t> </a:t>
            </a:r>
            <a:r>
              <a:rPr lang="en-US" sz="3200" dirty="0" err="1" smtClean="0"/>
              <a:t>klasa</a:t>
            </a:r>
            <a:r>
              <a:rPr lang="en-US" sz="3200" dirty="0" smtClean="0"/>
              <a:t> </a:t>
            </a:r>
            <a:r>
              <a:rPr lang="en-US" sz="3200" dirty="0" err="1" smtClean="0"/>
              <a:t>gena</a:t>
            </a:r>
            <a:r>
              <a:rPr lang="en-US" sz="3200" dirty="0" smtClean="0"/>
              <a:t> </a:t>
            </a:r>
            <a:r>
              <a:rPr lang="en-US" sz="3200" dirty="0" err="1" smtClean="0"/>
              <a:t>otpornosti</a:t>
            </a:r>
            <a:r>
              <a:rPr lang="en-US" sz="3200" dirty="0" smtClean="0"/>
              <a:t> </a:t>
            </a:r>
            <a:r>
              <a:rPr lang="en-US" sz="3200" dirty="0" err="1" smtClean="0"/>
              <a:t>na</a:t>
            </a:r>
            <a:r>
              <a:rPr lang="en-US" sz="3200" dirty="0" smtClean="0"/>
              <a:t> </a:t>
            </a:r>
            <a:r>
              <a:rPr lang="en-US" sz="3200" dirty="0" err="1" smtClean="0"/>
              <a:t>antibiotike</a:t>
            </a:r>
            <a:endParaRPr/>
          </a:p>
        </p:txBody>
      </p:sp>
      <p:sp>
        <p:nvSpPr>
          <p:cNvPr id="28" name="Text Placeholder 27"/>
          <p:cNvSpPr>
            <a:spLocks noGrp="1"/>
          </p:cNvSpPr>
          <p:nvPr>
            <p:ph type="body" idx="1"/>
          </p:nvPr>
        </p:nvSpPr>
        <p:spPr>
          <a:xfrm>
            <a:off x="770021" y="1784350"/>
            <a:ext cx="7617708" cy="2732648"/>
          </a:xfrm>
        </p:spPr>
        <p:txBody>
          <a:bodyPr anchor="t"/>
          <a:lstStyle/>
          <a:p>
            <a:r>
              <a:rPr lang="en-US" dirty="0" smtClean="0"/>
              <a:t> </a:t>
            </a:r>
            <a:r>
              <a:rPr lang="en-US" dirty="0" err="1" smtClean="0"/>
              <a:t>Korišten</a:t>
            </a:r>
            <a:r>
              <a:rPr lang="en-US" dirty="0" smtClean="0"/>
              <a:t> je kalign2 </a:t>
            </a:r>
            <a:r>
              <a:rPr lang="en-US" dirty="0" err="1" smtClean="0"/>
              <a:t>algoritam</a:t>
            </a:r>
            <a:r>
              <a:rPr lang="en-US" dirty="0" smtClean="0"/>
              <a:t> </a:t>
            </a:r>
            <a:r>
              <a:rPr lang="en-US" dirty="0" err="1" smtClean="0"/>
              <a:t>za</a:t>
            </a:r>
            <a:r>
              <a:rPr lang="en-US" dirty="0" smtClean="0"/>
              <a:t> </a:t>
            </a:r>
            <a:r>
              <a:rPr lang="en-US" dirty="0" err="1" smtClean="0"/>
              <a:t>izvođenje</a:t>
            </a:r>
            <a:r>
              <a:rPr lang="en-US" dirty="0" smtClean="0"/>
              <a:t> </a:t>
            </a:r>
            <a:r>
              <a:rPr lang="en-US" dirty="0" err="1" smtClean="0"/>
              <a:t>višestrukog</a:t>
            </a:r>
            <a:r>
              <a:rPr lang="en-US" dirty="0" smtClean="0"/>
              <a:t> </a:t>
            </a:r>
            <a:r>
              <a:rPr lang="en-US" dirty="0" err="1" smtClean="0"/>
              <a:t>usklađivanja</a:t>
            </a:r>
            <a:r>
              <a:rPr lang="en-US" dirty="0" smtClean="0"/>
              <a:t> </a:t>
            </a:r>
            <a:r>
              <a:rPr lang="en-US" dirty="0" err="1" smtClean="0"/>
              <a:t>očitavanja</a:t>
            </a:r>
            <a:r>
              <a:rPr lang="en-US" dirty="0" smtClean="0"/>
              <a:t> </a:t>
            </a:r>
            <a:r>
              <a:rPr lang="en-US" dirty="0" err="1" smtClean="0"/>
              <a:t>koja</a:t>
            </a:r>
            <a:r>
              <a:rPr lang="en-US" dirty="0" smtClean="0"/>
              <a:t> </a:t>
            </a:r>
            <a:r>
              <a:rPr lang="en-US" dirty="0" err="1" smtClean="0"/>
              <a:t>su</a:t>
            </a:r>
            <a:r>
              <a:rPr lang="en-US" dirty="0" smtClean="0"/>
              <a:t> </a:t>
            </a:r>
            <a:r>
              <a:rPr lang="en-US" dirty="0" err="1" smtClean="0"/>
              <a:t>bila</a:t>
            </a:r>
            <a:r>
              <a:rPr lang="en-US" dirty="0" smtClean="0"/>
              <a:t> </a:t>
            </a:r>
            <a:r>
              <a:rPr lang="en-US" dirty="0" err="1" smtClean="0"/>
              <a:t>usklađena</a:t>
            </a:r>
            <a:r>
              <a:rPr lang="en-US" dirty="0" smtClean="0"/>
              <a:t> </a:t>
            </a:r>
            <a:r>
              <a:rPr lang="en-US" dirty="0" err="1" smtClean="0"/>
              <a:t>sa</a:t>
            </a:r>
            <a:r>
              <a:rPr lang="en-US" dirty="0" smtClean="0"/>
              <a:t> </a:t>
            </a:r>
            <a:r>
              <a:rPr lang="en-US" dirty="0" err="1" smtClean="0"/>
              <a:t>istim</a:t>
            </a:r>
            <a:r>
              <a:rPr lang="en-US" dirty="0" smtClean="0"/>
              <a:t> </a:t>
            </a:r>
            <a:r>
              <a:rPr lang="en-US" dirty="0" err="1" smtClean="0"/>
              <a:t>genom</a:t>
            </a:r>
            <a:r>
              <a:rPr lang="en-US" dirty="0" smtClean="0"/>
              <a:t>. </a:t>
            </a:r>
            <a:endParaRPr lang="sr-Latn-RS" dirty="0" smtClean="0"/>
          </a:p>
          <a:p>
            <a:endParaRPr lang="sr-Latn-RS" dirty="0" smtClean="0"/>
          </a:p>
          <a:p>
            <a:r>
              <a:rPr lang="sr-Latn-RS" dirty="0" smtClean="0"/>
              <a:t>Sekvenca </a:t>
            </a:r>
            <a:r>
              <a:rPr lang="en-US" dirty="0" err="1" smtClean="0"/>
              <a:t>koja</a:t>
            </a:r>
            <a:r>
              <a:rPr lang="en-US" dirty="0" smtClean="0"/>
              <a:t> je </a:t>
            </a:r>
            <a:r>
              <a:rPr lang="en-US" dirty="0" err="1" smtClean="0"/>
              <a:t>rezultat</a:t>
            </a:r>
            <a:r>
              <a:rPr lang="en-US" dirty="0" smtClean="0"/>
              <a:t> </a:t>
            </a:r>
            <a:r>
              <a:rPr lang="en-US" dirty="0" err="1" smtClean="0"/>
              <a:t>višestrukog</a:t>
            </a:r>
            <a:r>
              <a:rPr lang="en-US" dirty="0" smtClean="0"/>
              <a:t> </a:t>
            </a:r>
            <a:r>
              <a:rPr lang="en-US" dirty="0" err="1" smtClean="0"/>
              <a:t>poravnanja</a:t>
            </a:r>
            <a:r>
              <a:rPr lang="en-US" dirty="0" smtClean="0"/>
              <a:t> </a:t>
            </a:r>
            <a:r>
              <a:rPr lang="en-US" dirty="0" err="1" smtClean="0"/>
              <a:t>upoređena</a:t>
            </a:r>
            <a:r>
              <a:rPr lang="en-US" dirty="0" smtClean="0"/>
              <a:t> </a:t>
            </a:r>
            <a:r>
              <a:rPr lang="sr-Latn-RS" dirty="0" smtClean="0"/>
              <a:t>je </a:t>
            </a:r>
            <a:r>
              <a:rPr lang="en-US" dirty="0" err="1" smtClean="0"/>
              <a:t>sa</a:t>
            </a:r>
            <a:r>
              <a:rPr lang="en-US" dirty="0" smtClean="0"/>
              <a:t> </a:t>
            </a:r>
            <a:r>
              <a:rPr lang="en-US" dirty="0" err="1" smtClean="0"/>
              <a:t>sekvencom</a:t>
            </a:r>
            <a:r>
              <a:rPr lang="en-US" dirty="0" smtClean="0"/>
              <a:t> </a:t>
            </a:r>
            <a:r>
              <a:rPr lang="en-US" dirty="0" err="1" smtClean="0"/>
              <a:t>gena</a:t>
            </a:r>
            <a:r>
              <a:rPr lang="en-US" dirty="0" smtClean="0"/>
              <a:t> </a:t>
            </a:r>
            <a:r>
              <a:rPr lang="en-US" dirty="0" err="1" smtClean="0"/>
              <a:t>pomoću</a:t>
            </a:r>
            <a:r>
              <a:rPr lang="en-US" dirty="0" smtClean="0"/>
              <a:t> </a:t>
            </a:r>
            <a:r>
              <a:rPr lang="en-US" dirty="0" err="1" smtClean="0"/>
              <a:t>probabilističke</a:t>
            </a:r>
            <a:r>
              <a:rPr lang="en-US" dirty="0" smtClean="0"/>
              <a:t> </a:t>
            </a:r>
            <a:r>
              <a:rPr lang="en-US" dirty="0" err="1" smtClean="0"/>
              <a:t>mašine</a:t>
            </a:r>
            <a:r>
              <a:rPr lang="en-US" dirty="0" smtClean="0"/>
              <a:t> </a:t>
            </a:r>
            <a:r>
              <a:rPr lang="en-US" dirty="0" err="1" smtClean="0"/>
              <a:t>sa</a:t>
            </a:r>
            <a:r>
              <a:rPr lang="en-US" dirty="0" smtClean="0"/>
              <a:t> </a:t>
            </a:r>
            <a:r>
              <a:rPr lang="en-US" dirty="0" err="1" smtClean="0"/>
              <a:t>konačnim</a:t>
            </a:r>
            <a:r>
              <a:rPr lang="en-US" dirty="0" smtClean="0"/>
              <a:t> </a:t>
            </a:r>
            <a:r>
              <a:rPr lang="en-US" dirty="0" err="1" smtClean="0"/>
              <a:t>brojem</a:t>
            </a:r>
            <a:r>
              <a:rPr lang="en-US" dirty="0" smtClean="0"/>
              <a:t> </a:t>
            </a:r>
            <a:r>
              <a:rPr lang="en-US" dirty="0" err="1" smtClean="0"/>
              <a:t>stanja</a:t>
            </a:r>
            <a:r>
              <a:rPr lang="en-US" dirty="0" smtClean="0"/>
              <a:t>.</a:t>
            </a:r>
            <a:endParaRPr lang="sr-Latn-RS" dirty="0" smtClean="0"/>
          </a:p>
          <a:p>
            <a:endParaRPr lang="sr-Latn-RS" dirty="0" smtClean="0"/>
          </a:p>
          <a:p>
            <a:r>
              <a:rPr lang="en-US" dirty="0" err="1" smtClean="0"/>
              <a:t>Cjevovod</a:t>
            </a:r>
            <a:r>
              <a:rPr lang="en-US" dirty="0" smtClean="0"/>
              <a:t> je </a:t>
            </a:r>
            <a:r>
              <a:rPr lang="en-US" dirty="0" err="1" smtClean="0"/>
              <a:t>na</a:t>
            </a:r>
            <a:r>
              <a:rPr lang="en-US" dirty="0" smtClean="0"/>
              <a:t> </a:t>
            </a:r>
            <a:r>
              <a:rPr lang="en-US" dirty="0" err="1" smtClean="0"/>
              <a:t>kraju</a:t>
            </a:r>
            <a:r>
              <a:rPr lang="en-US" dirty="0" smtClean="0"/>
              <a:t> </a:t>
            </a:r>
            <a:r>
              <a:rPr lang="en-US" dirty="0" err="1" smtClean="0"/>
              <a:t>prijavio</a:t>
            </a:r>
            <a:r>
              <a:rPr lang="en-US" dirty="0" smtClean="0"/>
              <a:t> </a:t>
            </a:r>
            <a:r>
              <a:rPr lang="en-US" dirty="0" err="1" smtClean="0"/>
              <a:t>klase</a:t>
            </a:r>
            <a:r>
              <a:rPr lang="en-US" dirty="0" smtClean="0"/>
              <a:t> </a:t>
            </a:r>
            <a:r>
              <a:rPr lang="en-US" dirty="0" err="1" smtClean="0"/>
              <a:t>gena</a:t>
            </a:r>
            <a:r>
              <a:rPr lang="en-US" dirty="0" smtClean="0"/>
              <a:t> </a:t>
            </a:r>
            <a:r>
              <a:rPr lang="en-US" dirty="0" err="1" smtClean="0"/>
              <a:t>na</a:t>
            </a:r>
            <a:r>
              <a:rPr lang="en-US" dirty="0" smtClean="0"/>
              <a:t> </a:t>
            </a:r>
            <a:r>
              <a:rPr lang="en-US" dirty="0" err="1" smtClean="0"/>
              <a:t>osnovu</a:t>
            </a:r>
            <a:r>
              <a:rPr lang="en-US" dirty="0" smtClean="0"/>
              <a:t> </a:t>
            </a:r>
            <a:r>
              <a:rPr lang="en-US" dirty="0" err="1" smtClean="0"/>
              <a:t>otkrivenih</a:t>
            </a:r>
            <a:r>
              <a:rPr lang="en-US" dirty="0" smtClean="0"/>
              <a:t> </a:t>
            </a:r>
            <a:r>
              <a:rPr lang="en-US" dirty="0" err="1" smtClean="0"/>
              <a:t>gena</a:t>
            </a:r>
            <a:r>
              <a:rPr lang="en-US" dirty="0" smtClean="0"/>
              <a:t>.</a:t>
            </a:r>
          </a:p>
          <a:p>
            <a:pPr marL="495300" indent="-342900"/>
            <a:endParaRPr lang="en-US" sz="1800" dirty="0"/>
          </a:p>
        </p:txBody>
      </p:sp>
      <p:pic>
        <p:nvPicPr>
          <p:cNvPr id="403" name="Google Shape;403;p45"/>
          <p:cNvPicPr preferRelativeResize="0"/>
          <p:nvPr/>
        </p:nvPicPr>
        <p:blipFill rotWithShape="1">
          <a:blip r:embed="rId3">
            <a:alphaModFix/>
          </a:blip>
          <a:srcRect l="29945" t="6866" r="29949" b="6874"/>
          <a:stretch/>
        </p:blipFill>
        <p:spPr>
          <a:xfrm>
            <a:off x="8279898" y="3443200"/>
            <a:ext cx="864102" cy="1314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822;p60"/>
          <p:cNvPicPr preferRelativeResize="0"/>
          <p:nvPr/>
        </p:nvPicPr>
        <p:blipFill rotWithShape="1">
          <a:blip r:embed="rId4">
            <a:alphaModFix/>
          </a:blip>
          <a:srcRect l="12896" r="34444" b="16022"/>
          <a:stretch/>
        </p:blipFill>
        <p:spPr>
          <a:xfrm rot="10800000" flipH="1">
            <a:off x="0" y="0"/>
            <a:ext cx="1696200" cy="2705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680873" y="2612570"/>
            <a:ext cx="4482393" cy="1471290"/>
          </a:xfrm>
        </p:spPr>
        <p:txBody>
          <a:bodyPr/>
          <a:lstStyle/>
          <a:p>
            <a:r>
              <a:rPr lang="en-US" sz="2800" b="1" dirty="0" err="1" smtClean="0"/>
              <a:t>Osjetljivo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poravnanje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sekvenci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sa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prisustvom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šuma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koristeći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probabilističke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konačne</a:t>
            </a:r>
            <a:r>
              <a:rPr lang="en-US" sz="2800" b="1" dirty="0" smtClean="0"/>
              <a:t> automate</a:t>
            </a:r>
            <a:endParaRPr lang="en-US" sz="2800" b="1" dirty="0"/>
          </a:p>
        </p:txBody>
      </p:sp>
      <p:sp>
        <p:nvSpPr>
          <p:cNvPr id="9" name="Title 8"/>
          <p:cNvSpPr>
            <a:spLocks noGrp="1"/>
          </p:cNvSpPr>
          <p:nvPr>
            <p:ph type="title" idx="2"/>
          </p:nvPr>
        </p:nvSpPr>
        <p:spPr>
          <a:xfrm>
            <a:off x="2347021" y="1125636"/>
            <a:ext cx="961200" cy="960900"/>
          </a:xfrm>
        </p:spPr>
        <p:txBody>
          <a:bodyPr/>
          <a:lstStyle/>
          <a:p>
            <a:r>
              <a:rPr lang="sr-Latn-RS" dirty="0" smtClean="0"/>
              <a:t>3.4</a:t>
            </a:r>
            <a:endParaRPr lang="en-US" dirty="0"/>
          </a:p>
        </p:txBody>
      </p:sp>
      <p:pic>
        <p:nvPicPr>
          <p:cNvPr id="10" name="Google Shape;1364;p7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5957865" y="2390188"/>
            <a:ext cx="1529126" cy="201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365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5367849" y="3887688"/>
            <a:ext cx="465000" cy="51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366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7612033" y="3768112"/>
            <a:ext cx="635875" cy="63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67;p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12688" y="2035475"/>
            <a:ext cx="379100" cy="39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368;p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49100" y="2977750"/>
            <a:ext cx="537686" cy="56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369;p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24388" y="3118412"/>
            <a:ext cx="211125" cy="22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371;p7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47900" y="2622163"/>
            <a:ext cx="54300" cy="5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45"/>
          <p:cNvSpPr txBox="1">
            <a:spLocks noGrp="1"/>
          </p:cNvSpPr>
          <p:nvPr>
            <p:ph type="title"/>
          </p:nvPr>
        </p:nvSpPr>
        <p:spPr>
          <a:xfrm>
            <a:off x="1457539" y="316259"/>
            <a:ext cx="6854562" cy="935025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lvl="0" algn="ctr"/>
            <a:r>
              <a:rPr lang="en-US" sz="3200" dirty="0" err="1" smtClean="0"/>
              <a:t>Detekcija</a:t>
            </a:r>
            <a:r>
              <a:rPr lang="en-US" sz="3200" dirty="0" smtClean="0"/>
              <a:t> </a:t>
            </a:r>
            <a:r>
              <a:rPr lang="en-US" sz="3200" dirty="0" err="1" smtClean="0"/>
              <a:t>klasa</a:t>
            </a:r>
            <a:r>
              <a:rPr lang="en-US" sz="3200" dirty="0" smtClean="0"/>
              <a:t> </a:t>
            </a:r>
            <a:r>
              <a:rPr lang="en-US" sz="3200" dirty="0" err="1" smtClean="0"/>
              <a:t>gena</a:t>
            </a:r>
            <a:r>
              <a:rPr lang="en-US" sz="3200" dirty="0" smtClean="0"/>
              <a:t> </a:t>
            </a:r>
            <a:r>
              <a:rPr lang="en-US" sz="3200" dirty="0" err="1" smtClean="0"/>
              <a:t>otpornosti</a:t>
            </a:r>
            <a:r>
              <a:rPr lang="en-US" sz="3200" dirty="0" smtClean="0"/>
              <a:t> </a:t>
            </a:r>
            <a:r>
              <a:rPr lang="en-US" sz="3200" dirty="0" err="1" smtClean="0"/>
              <a:t>na</a:t>
            </a:r>
            <a:r>
              <a:rPr lang="en-US" sz="3200" dirty="0" smtClean="0"/>
              <a:t> </a:t>
            </a:r>
            <a:r>
              <a:rPr lang="en-US" sz="3200" dirty="0" err="1" smtClean="0"/>
              <a:t>antibiotike</a:t>
            </a:r>
            <a:endParaRPr/>
          </a:p>
        </p:txBody>
      </p:sp>
      <p:sp>
        <p:nvSpPr>
          <p:cNvPr id="28" name="Text Placeholder 27"/>
          <p:cNvSpPr>
            <a:spLocks noGrp="1"/>
          </p:cNvSpPr>
          <p:nvPr>
            <p:ph type="body" idx="1"/>
          </p:nvPr>
        </p:nvSpPr>
        <p:spPr>
          <a:xfrm>
            <a:off x="770021" y="1244600"/>
            <a:ext cx="7617708" cy="3272398"/>
          </a:xfrm>
        </p:spPr>
        <p:txBody>
          <a:bodyPr anchor="t"/>
          <a:lstStyle/>
          <a:p>
            <a:r>
              <a:rPr lang="en-US" dirty="0" err="1" smtClean="0"/>
              <a:t>Metode</a:t>
            </a:r>
            <a:r>
              <a:rPr lang="en-US" dirty="0" smtClean="0"/>
              <a:t> </a:t>
            </a:r>
            <a:r>
              <a:rPr lang="en-US" dirty="0" err="1" smtClean="0"/>
              <a:t>za</a:t>
            </a:r>
            <a:r>
              <a:rPr lang="en-US" dirty="0" smtClean="0"/>
              <a:t> </a:t>
            </a:r>
            <a:r>
              <a:rPr lang="en-US" dirty="0" err="1" smtClean="0"/>
              <a:t>tipizaciju</a:t>
            </a:r>
            <a:r>
              <a:rPr lang="en-US" dirty="0" smtClean="0"/>
              <a:t> MLST </a:t>
            </a:r>
            <a:r>
              <a:rPr lang="en-US" dirty="0" err="1" smtClean="0"/>
              <a:t>soja</a:t>
            </a:r>
            <a:r>
              <a:rPr lang="en-US" dirty="0" smtClean="0"/>
              <a:t> </a:t>
            </a:r>
            <a:r>
              <a:rPr lang="en-US" dirty="0" err="1" smtClean="0"/>
              <a:t>i</a:t>
            </a:r>
            <a:r>
              <a:rPr lang="en-US" dirty="0" smtClean="0"/>
              <a:t> </a:t>
            </a:r>
            <a:r>
              <a:rPr lang="en-US" dirty="0" err="1" smtClean="0"/>
              <a:t>identifikaciju</a:t>
            </a:r>
            <a:r>
              <a:rPr lang="en-US" dirty="0" smtClean="0"/>
              <a:t> </a:t>
            </a:r>
            <a:r>
              <a:rPr lang="en-US" dirty="0" err="1" smtClean="0"/>
              <a:t>gena</a:t>
            </a:r>
            <a:r>
              <a:rPr lang="en-US" dirty="0" smtClean="0"/>
              <a:t> </a:t>
            </a:r>
            <a:r>
              <a:rPr lang="en-US" dirty="0" err="1" smtClean="0"/>
              <a:t>za</a:t>
            </a:r>
            <a:r>
              <a:rPr lang="en-US" dirty="0" smtClean="0"/>
              <a:t> </a:t>
            </a:r>
            <a:r>
              <a:rPr lang="en-US" dirty="0" err="1" smtClean="0"/>
              <a:t>otpornost</a:t>
            </a:r>
            <a:r>
              <a:rPr lang="en-US" dirty="0" smtClean="0"/>
              <a:t> </a:t>
            </a:r>
            <a:r>
              <a:rPr lang="en-US" dirty="0" err="1" smtClean="0"/>
              <a:t>na</a:t>
            </a:r>
            <a:r>
              <a:rPr lang="en-US" dirty="0" smtClean="0"/>
              <a:t> </a:t>
            </a:r>
            <a:r>
              <a:rPr lang="en-US" dirty="0" err="1" smtClean="0"/>
              <a:t>antibiotike</a:t>
            </a:r>
            <a:r>
              <a:rPr lang="en-US" dirty="0" smtClean="0"/>
              <a:t> </a:t>
            </a:r>
            <a:r>
              <a:rPr lang="en-US" dirty="0" err="1" smtClean="0"/>
              <a:t>zahtjeva</a:t>
            </a:r>
            <a:r>
              <a:rPr lang="en-US" dirty="0" smtClean="0"/>
              <a:t> </a:t>
            </a:r>
            <a:r>
              <a:rPr lang="en-US" dirty="0" err="1" smtClean="0"/>
              <a:t>usklađivanje</a:t>
            </a:r>
            <a:r>
              <a:rPr lang="en-US" dirty="0" smtClean="0"/>
              <a:t> </a:t>
            </a:r>
            <a:r>
              <a:rPr lang="en-US" dirty="0" err="1" smtClean="0"/>
              <a:t>sekvence</a:t>
            </a:r>
            <a:r>
              <a:rPr lang="en-US" dirty="0" smtClean="0"/>
              <a:t> </a:t>
            </a:r>
            <a:r>
              <a:rPr lang="en-US" dirty="0" err="1" smtClean="0"/>
              <a:t>sa</a:t>
            </a:r>
            <a:r>
              <a:rPr lang="en-US" dirty="0" smtClean="0"/>
              <a:t> </a:t>
            </a:r>
            <a:r>
              <a:rPr lang="en-US" dirty="0" err="1" smtClean="0"/>
              <a:t>genom</a:t>
            </a:r>
            <a:r>
              <a:rPr lang="en-US" dirty="0" smtClean="0"/>
              <a:t> </a:t>
            </a:r>
            <a:r>
              <a:rPr lang="en-US" dirty="0" err="1" smtClean="0"/>
              <a:t>ili</a:t>
            </a:r>
            <a:r>
              <a:rPr lang="en-US" dirty="0" smtClean="0"/>
              <a:t> </a:t>
            </a:r>
            <a:r>
              <a:rPr lang="en-US" dirty="0" err="1" smtClean="0"/>
              <a:t>alelom</a:t>
            </a:r>
            <a:r>
              <a:rPr lang="en-US" dirty="0" smtClean="0"/>
              <a:t> </a:t>
            </a:r>
            <a:r>
              <a:rPr lang="en-US" dirty="0" err="1" smtClean="0"/>
              <a:t>gena</a:t>
            </a:r>
            <a:r>
              <a:rPr lang="en-US" dirty="0" smtClean="0"/>
              <a:t>.</a:t>
            </a:r>
            <a:endParaRPr lang="sr-Latn-RS" dirty="0" smtClean="0"/>
          </a:p>
          <a:p>
            <a:endParaRPr lang="sr-Latn-RS" dirty="0" smtClean="0"/>
          </a:p>
          <a:p>
            <a:r>
              <a:rPr lang="sr-Latn-RS" dirty="0" err="1" smtClean="0"/>
              <a:t>T</a:t>
            </a:r>
            <a:r>
              <a:rPr lang="en-US" dirty="0" err="1" smtClean="0"/>
              <a:t>ačnost</a:t>
            </a:r>
            <a:r>
              <a:rPr lang="en-US" dirty="0" smtClean="0"/>
              <a:t> </a:t>
            </a:r>
            <a:r>
              <a:rPr lang="en-US" dirty="0" err="1" smtClean="0"/>
              <a:t>poravnanja</a:t>
            </a:r>
            <a:r>
              <a:rPr lang="en-US" dirty="0" smtClean="0"/>
              <a:t> </a:t>
            </a:r>
            <a:r>
              <a:rPr lang="en-US" dirty="0" err="1" smtClean="0"/>
              <a:t>osjetljiva</a:t>
            </a:r>
            <a:r>
              <a:rPr lang="en-US" dirty="0" smtClean="0"/>
              <a:t> </a:t>
            </a:r>
            <a:r>
              <a:rPr lang="sr-Latn-RS" dirty="0" smtClean="0"/>
              <a:t>je </a:t>
            </a:r>
            <a:r>
              <a:rPr lang="en-US" dirty="0" err="1" smtClean="0"/>
              <a:t>na</a:t>
            </a:r>
            <a:r>
              <a:rPr lang="en-US" dirty="0" smtClean="0"/>
              <a:t> </a:t>
            </a:r>
            <a:r>
              <a:rPr lang="en-US" dirty="0" err="1" smtClean="0"/>
              <a:t>parametre</a:t>
            </a:r>
            <a:r>
              <a:rPr lang="sr-Latn-RS" dirty="0" smtClean="0"/>
              <a:t>.</a:t>
            </a:r>
          </a:p>
          <a:p>
            <a:endParaRPr lang="sr-Latn-RS" dirty="0" smtClean="0"/>
          </a:p>
          <a:p>
            <a:r>
              <a:rPr lang="sr-Latn-RS" dirty="0" smtClean="0"/>
              <a:t>U</a:t>
            </a:r>
            <a:r>
              <a:rPr lang="en-US" dirty="0" smtClean="0"/>
              <a:t> </a:t>
            </a:r>
            <a:r>
              <a:rPr lang="en-US" dirty="0" err="1" smtClean="0"/>
              <a:t>kontekstu</a:t>
            </a:r>
            <a:r>
              <a:rPr lang="en-US" dirty="0" smtClean="0"/>
              <a:t> </a:t>
            </a:r>
            <a:r>
              <a:rPr lang="en-US" dirty="0" err="1" smtClean="0"/>
              <a:t>analize</a:t>
            </a:r>
            <a:r>
              <a:rPr lang="en-US" dirty="0" smtClean="0"/>
              <a:t> </a:t>
            </a:r>
            <a:r>
              <a:rPr lang="en-US" dirty="0" err="1" smtClean="0"/>
              <a:t>MinION</a:t>
            </a:r>
            <a:r>
              <a:rPr lang="en-US" dirty="0" smtClean="0"/>
              <a:t> </a:t>
            </a:r>
            <a:r>
              <a:rPr lang="en-US" dirty="0" err="1" smtClean="0"/>
              <a:t>sekvenciranja</a:t>
            </a:r>
            <a:r>
              <a:rPr lang="en-US" dirty="0" smtClean="0"/>
              <a:t> u </a:t>
            </a:r>
            <a:r>
              <a:rPr lang="en-US" dirty="0" err="1" smtClean="0"/>
              <a:t>realnom</a:t>
            </a:r>
            <a:r>
              <a:rPr lang="en-US" dirty="0" smtClean="0"/>
              <a:t> </a:t>
            </a:r>
            <a:r>
              <a:rPr lang="en-US" dirty="0" err="1" smtClean="0"/>
              <a:t>vremenu</a:t>
            </a:r>
            <a:r>
              <a:rPr lang="en-US" dirty="0" smtClean="0"/>
              <a:t> </a:t>
            </a:r>
            <a:r>
              <a:rPr lang="en-US" dirty="0" err="1" smtClean="0"/>
              <a:t>nije</a:t>
            </a:r>
            <a:r>
              <a:rPr lang="en-US" dirty="0" smtClean="0"/>
              <a:t> </a:t>
            </a:r>
            <a:r>
              <a:rPr lang="en-US" dirty="0" err="1" smtClean="0"/>
              <a:t>moguće</a:t>
            </a:r>
            <a:r>
              <a:rPr lang="en-US" dirty="0" smtClean="0"/>
              <a:t> </a:t>
            </a:r>
            <a:r>
              <a:rPr lang="en-US" dirty="0" err="1" smtClean="0"/>
              <a:t>unaprijed</a:t>
            </a:r>
            <a:r>
              <a:rPr lang="en-US" dirty="0" smtClean="0"/>
              <a:t> </a:t>
            </a:r>
            <a:r>
              <a:rPr lang="en-US" dirty="0" err="1" smtClean="0"/>
              <a:t>odabrati</a:t>
            </a:r>
            <a:r>
              <a:rPr lang="en-US" dirty="0" smtClean="0"/>
              <a:t> </a:t>
            </a:r>
            <a:r>
              <a:rPr lang="en-US" dirty="0" err="1" smtClean="0"/>
              <a:t>razuman</a:t>
            </a:r>
            <a:r>
              <a:rPr lang="en-US" dirty="0" smtClean="0"/>
              <a:t> </a:t>
            </a:r>
            <a:r>
              <a:rPr lang="en-US" dirty="0" err="1" smtClean="0"/>
              <a:t>skup</a:t>
            </a:r>
            <a:r>
              <a:rPr lang="en-US" dirty="0" smtClean="0"/>
              <a:t> </a:t>
            </a:r>
            <a:r>
              <a:rPr lang="en-US" dirty="0" err="1" smtClean="0"/>
              <a:t>parametara</a:t>
            </a:r>
            <a:r>
              <a:rPr lang="en-US" dirty="0" smtClean="0"/>
              <a:t>.</a:t>
            </a:r>
            <a:endParaRPr lang="sr-Latn-RS" dirty="0" smtClean="0"/>
          </a:p>
          <a:p>
            <a:endParaRPr lang="sr-Latn-RS" dirty="0" smtClean="0"/>
          </a:p>
          <a:p>
            <a:r>
              <a:rPr lang="en-US" dirty="0" err="1" smtClean="0"/>
              <a:t>Kvaliteta</a:t>
            </a:r>
            <a:r>
              <a:rPr lang="en-US" dirty="0" smtClean="0"/>
              <a:t> </a:t>
            </a:r>
            <a:r>
              <a:rPr lang="en-US" dirty="0" err="1" smtClean="0"/>
              <a:t>među</a:t>
            </a:r>
            <a:r>
              <a:rPr lang="en-US" dirty="0" smtClean="0"/>
              <a:t> </a:t>
            </a:r>
            <a:r>
              <a:rPr lang="en-US" dirty="0" err="1" smtClean="0"/>
              <a:t>čitanjima</a:t>
            </a:r>
            <a:r>
              <a:rPr lang="en-US" dirty="0" smtClean="0"/>
              <a:t> </a:t>
            </a:r>
            <a:r>
              <a:rPr lang="en-US" dirty="0" err="1" smtClean="0"/>
              <a:t>niza</a:t>
            </a:r>
            <a:r>
              <a:rPr lang="en-US" dirty="0" smtClean="0"/>
              <a:t> </a:t>
            </a:r>
            <a:r>
              <a:rPr lang="en-US" dirty="0" err="1" smtClean="0"/>
              <a:t>značajno</a:t>
            </a:r>
            <a:r>
              <a:rPr lang="en-US" dirty="0" smtClean="0"/>
              <a:t> se </a:t>
            </a:r>
            <a:r>
              <a:rPr lang="en-US" dirty="0" err="1" smtClean="0"/>
              <a:t>razlikuje</a:t>
            </a:r>
            <a:r>
              <a:rPr lang="en-US" dirty="0" smtClean="0"/>
              <a:t> – 95% </a:t>
            </a:r>
            <a:r>
              <a:rPr lang="en-US" dirty="0" err="1" smtClean="0"/>
              <a:t>očitanja</a:t>
            </a:r>
            <a:r>
              <a:rPr lang="en-US" dirty="0" smtClean="0"/>
              <a:t> u </a:t>
            </a:r>
            <a:r>
              <a:rPr lang="en-US" dirty="0" err="1" smtClean="0"/>
              <a:t>četiri</a:t>
            </a:r>
            <a:r>
              <a:rPr lang="en-US" dirty="0" smtClean="0"/>
              <a:t> </a:t>
            </a:r>
            <a:r>
              <a:rPr lang="en-US" dirty="0" err="1" smtClean="0"/>
              <a:t>rada</a:t>
            </a:r>
            <a:r>
              <a:rPr lang="en-US" dirty="0" smtClean="0"/>
              <a:t> </a:t>
            </a:r>
            <a:r>
              <a:rPr lang="en-US" dirty="0" err="1" smtClean="0"/>
              <a:t>ima</a:t>
            </a:r>
            <a:r>
              <a:rPr lang="en-US" dirty="0" smtClean="0"/>
              <a:t> </a:t>
            </a:r>
            <a:r>
              <a:rPr lang="en-US" dirty="0" err="1" smtClean="0"/>
              <a:t>Phred</a:t>
            </a:r>
            <a:r>
              <a:rPr lang="en-US" dirty="0" smtClean="0"/>
              <a:t> </a:t>
            </a:r>
            <a:r>
              <a:rPr lang="en-US" dirty="0" err="1" smtClean="0"/>
              <a:t>rezultat</a:t>
            </a:r>
            <a:r>
              <a:rPr lang="en-US" dirty="0" smtClean="0"/>
              <a:t> u </a:t>
            </a:r>
            <a:r>
              <a:rPr lang="en-US" dirty="0" err="1" smtClean="0"/>
              <a:t>rasponu</a:t>
            </a:r>
            <a:r>
              <a:rPr lang="en-US" dirty="0" smtClean="0"/>
              <a:t> </a:t>
            </a:r>
            <a:r>
              <a:rPr lang="en-US" dirty="0" err="1" smtClean="0"/>
              <a:t>između</a:t>
            </a:r>
            <a:r>
              <a:rPr lang="en-US" dirty="0" smtClean="0"/>
              <a:t> 3 </a:t>
            </a:r>
            <a:r>
              <a:rPr lang="en-US" dirty="0" err="1" smtClean="0"/>
              <a:t>i</a:t>
            </a:r>
            <a:r>
              <a:rPr lang="en-US" dirty="0" smtClean="0"/>
              <a:t> 7 </a:t>
            </a:r>
            <a:r>
              <a:rPr lang="en-US" dirty="0" err="1" smtClean="0"/>
              <a:t>za</a:t>
            </a:r>
            <a:r>
              <a:rPr lang="en-US" dirty="0" smtClean="0"/>
              <a:t> </a:t>
            </a:r>
            <a:r>
              <a:rPr lang="en-US" dirty="0" err="1" smtClean="0"/>
              <a:t>očitanja</a:t>
            </a:r>
            <a:r>
              <a:rPr lang="en-US" dirty="0" smtClean="0"/>
              <a:t> </a:t>
            </a:r>
            <a:r>
              <a:rPr lang="en-US" dirty="0" err="1" smtClean="0"/>
              <a:t>predloška</a:t>
            </a:r>
            <a:r>
              <a:rPr lang="en-US" dirty="0" smtClean="0"/>
              <a:t> </a:t>
            </a:r>
            <a:r>
              <a:rPr lang="en-US" dirty="0" err="1" smtClean="0"/>
              <a:t>i</a:t>
            </a:r>
            <a:r>
              <a:rPr lang="en-US" dirty="0" smtClean="0"/>
              <a:t> </a:t>
            </a:r>
            <a:r>
              <a:rPr lang="en-US" dirty="0" err="1" smtClean="0"/>
              <a:t>komplementa</a:t>
            </a:r>
            <a:r>
              <a:rPr lang="en-US" dirty="0" smtClean="0"/>
              <a:t> </a:t>
            </a:r>
            <a:r>
              <a:rPr lang="en-US" dirty="0" err="1" smtClean="0"/>
              <a:t>i</a:t>
            </a:r>
            <a:r>
              <a:rPr lang="en-US" dirty="0" smtClean="0"/>
              <a:t> </a:t>
            </a:r>
            <a:r>
              <a:rPr lang="en-US" dirty="0" err="1" smtClean="0"/>
              <a:t>između</a:t>
            </a:r>
            <a:r>
              <a:rPr lang="en-US" dirty="0" smtClean="0"/>
              <a:t> 6 – 12 </a:t>
            </a:r>
            <a:r>
              <a:rPr lang="en-US" dirty="0" err="1" smtClean="0"/>
              <a:t>za</a:t>
            </a:r>
            <a:r>
              <a:rPr lang="en-US" dirty="0" smtClean="0"/>
              <a:t> 2D </a:t>
            </a:r>
            <a:r>
              <a:rPr lang="en-US" dirty="0" err="1" smtClean="0"/>
              <a:t>očitavanja</a:t>
            </a:r>
            <a:r>
              <a:rPr lang="en-US" dirty="0" smtClean="0"/>
              <a:t>.</a:t>
            </a:r>
            <a:endParaRPr lang="sr-Latn-RS" dirty="0" smtClean="0"/>
          </a:p>
          <a:p>
            <a:endParaRPr lang="sr-Latn-RS" dirty="0" smtClean="0"/>
          </a:p>
          <a:p>
            <a:endParaRPr lang="sr-Latn-RS" dirty="0" smtClean="0"/>
          </a:p>
          <a:p>
            <a:pPr marL="495300" indent="-342900"/>
            <a:endParaRPr lang="en-US" dirty="0" smtClean="0"/>
          </a:p>
          <a:p>
            <a:pPr marL="495300" indent="-342900"/>
            <a:endParaRPr lang="en-US" sz="1800" dirty="0"/>
          </a:p>
        </p:txBody>
      </p:sp>
      <p:pic>
        <p:nvPicPr>
          <p:cNvPr id="403" name="Google Shape;403;p45"/>
          <p:cNvPicPr preferRelativeResize="0"/>
          <p:nvPr/>
        </p:nvPicPr>
        <p:blipFill rotWithShape="1">
          <a:blip r:embed="rId3">
            <a:alphaModFix/>
          </a:blip>
          <a:srcRect l="29945" t="6866" r="29949" b="6874"/>
          <a:stretch/>
        </p:blipFill>
        <p:spPr>
          <a:xfrm>
            <a:off x="8279898" y="3443200"/>
            <a:ext cx="864102" cy="1314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822;p60"/>
          <p:cNvPicPr preferRelativeResize="0"/>
          <p:nvPr/>
        </p:nvPicPr>
        <p:blipFill rotWithShape="1">
          <a:blip r:embed="rId4">
            <a:alphaModFix/>
          </a:blip>
          <a:srcRect l="12896" r="34444" b="16022"/>
          <a:stretch/>
        </p:blipFill>
        <p:spPr>
          <a:xfrm rot="10800000" flipH="1">
            <a:off x="0" y="0"/>
            <a:ext cx="1696200" cy="2705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42"/>
          <p:cNvSpPr txBox="1">
            <a:spLocks noGrp="1"/>
          </p:cNvSpPr>
          <p:nvPr>
            <p:ph type="title"/>
          </p:nvPr>
        </p:nvSpPr>
        <p:spPr>
          <a:xfrm>
            <a:off x="715250" y="262208"/>
            <a:ext cx="3538800" cy="90683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b="0" dirty="0" smtClean="0">
                <a:latin typeface="Lato Light"/>
                <a:sym typeface="Lato Light"/>
              </a:rPr>
              <a:t>POZADINA</a:t>
            </a:r>
            <a:endParaRPr/>
          </a:p>
        </p:txBody>
      </p:sp>
      <p:sp>
        <p:nvSpPr>
          <p:cNvPr id="313" name="Google Shape;313;p42"/>
          <p:cNvSpPr txBox="1">
            <a:spLocks noGrp="1"/>
          </p:cNvSpPr>
          <p:nvPr>
            <p:ph type="body" idx="1"/>
          </p:nvPr>
        </p:nvSpPr>
        <p:spPr>
          <a:xfrm>
            <a:off x="773124" y="1273217"/>
            <a:ext cx="7005064" cy="33682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sr-Latn-RS" sz="1600" dirty="0" smtClean="0">
                <a:latin typeface="+mj-lt"/>
              </a:rPr>
              <a:t>  Razvoj strujnih bioinformatičih algoritama koji kontinuirano ažuriraju i izvještavaju o rezultatima.</a:t>
            </a:r>
          </a:p>
          <a:p>
            <a:pPr marL="0" indent="0"/>
            <a:endParaRPr lang="sr-Latn-RS" sz="1600" dirty="0" smtClean="0">
              <a:latin typeface="+mj-lt"/>
            </a:endParaRPr>
          </a:p>
          <a:p>
            <a:pPr marL="0" indent="0"/>
            <a:r>
              <a:rPr lang="sr-Latn-RS" sz="1600" dirty="0" smtClean="0">
                <a:latin typeface="+mj-lt"/>
              </a:rPr>
              <a:t> Kako bi bili od koristi ovi algoritmi moraju kontinuirano ažurirati ne samo procjenu tačke, već i intervale pouzdanosti u toj procjeni. </a:t>
            </a:r>
          </a:p>
          <a:p>
            <a:pPr marL="0" indent="0"/>
            <a:endParaRPr lang="sr-Latn-RS" sz="1600" dirty="0" smtClean="0">
              <a:latin typeface="+mj-lt"/>
            </a:endParaRPr>
          </a:p>
          <a:p>
            <a:pPr marL="0" indent="0"/>
            <a:r>
              <a:rPr lang="sr-Latn-RS" sz="1600" dirty="0" smtClean="0">
                <a:latin typeface="+mj-lt"/>
              </a:rPr>
              <a:t> Sistemi koji uključuju analizu MinION podataka u stvarnom vremenu:</a:t>
            </a:r>
          </a:p>
          <a:p>
            <a:pPr marL="342900" indent="-342900">
              <a:buFont typeface="+mj-lt"/>
              <a:buAutoNum type="arabicPeriod"/>
            </a:pPr>
            <a:r>
              <a:rPr lang="sr-Latn-RS" sz="1600" dirty="0" smtClean="0">
                <a:latin typeface="+mj-lt"/>
              </a:rPr>
              <a:t>Platforma temeljena na oblaku Metrichor</a:t>
            </a:r>
          </a:p>
          <a:p>
            <a:pPr marL="342900" indent="-342900">
              <a:buFont typeface="+mj-lt"/>
              <a:buAutoNum type="arabicPeriod"/>
            </a:pPr>
            <a:r>
              <a:rPr lang="sr-Latn-RS" sz="1600" dirty="0" smtClean="0">
                <a:latin typeface="+mj-lt"/>
              </a:rPr>
              <a:t>MetaPORE</a:t>
            </a:r>
          </a:p>
          <a:p>
            <a:pPr marL="0" indent="0"/>
            <a:endParaRPr lang="sr-Latn-RS" sz="1600" dirty="0" smtClean="0">
              <a:latin typeface="+mj-lt"/>
            </a:endParaRPr>
          </a:p>
          <a:p>
            <a:pPr marL="0" indent="0"/>
            <a:endParaRPr sz="1600">
              <a:latin typeface="+mj-lt"/>
            </a:endParaRPr>
          </a:p>
        </p:txBody>
      </p:sp>
      <p:sp>
        <p:nvSpPr>
          <p:cNvPr id="315" name="Google Shape;315;p42"/>
          <p:cNvSpPr/>
          <p:nvPr/>
        </p:nvSpPr>
        <p:spPr>
          <a:xfrm>
            <a:off x="7394775" y="4559475"/>
            <a:ext cx="1117800" cy="85500"/>
          </a:xfrm>
          <a:prstGeom prst="ellipse">
            <a:avLst/>
          </a:prstGeom>
          <a:solidFill>
            <a:srgbClr val="000000">
              <a:alpha val="325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16" name="Google Shape;316;p42"/>
          <p:cNvPicPr preferRelativeResize="0"/>
          <p:nvPr/>
        </p:nvPicPr>
        <p:blipFill rotWithShape="1">
          <a:blip r:embed="rId3">
            <a:alphaModFix/>
          </a:blip>
          <a:srcRect r="3493" b="1787"/>
          <a:stretch/>
        </p:blipFill>
        <p:spPr>
          <a:xfrm>
            <a:off x="7852581" y="2869498"/>
            <a:ext cx="1117799" cy="1800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45"/>
          <p:cNvSpPr txBox="1">
            <a:spLocks noGrp="1"/>
          </p:cNvSpPr>
          <p:nvPr>
            <p:ph type="title"/>
          </p:nvPr>
        </p:nvSpPr>
        <p:spPr>
          <a:xfrm>
            <a:off x="1457539" y="316259"/>
            <a:ext cx="6854562" cy="935025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lvl="0" algn="ctr"/>
            <a:r>
              <a:rPr lang="en-US" sz="3200" dirty="0" err="1" smtClean="0"/>
              <a:t>Detekcija</a:t>
            </a:r>
            <a:r>
              <a:rPr lang="en-US" sz="3200" dirty="0" smtClean="0"/>
              <a:t> </a:t>
            </a:r>
            <a:r>
              <a:rPr lang="en-US" sz="3200" dirty="0" err="1" smtClean="0"/>
              <a:t>klasa</a:t>
            </a:r>
            <a:r>
              <a:rPr lang="en-US" sz="3200" dirty="0" smtClean="0"/>
              <a:t> </a:t>
            </a:r>
            <a:r>
              <a:rPr lang="en-US" sz="3200" dirty="0" err="1" smtClean="0"/>
              <a:t>gena</a:t>
            </a:r>
            <a:r>
              <a:rPr lang="en-US" sz="3200" dirty="0" smtClean="0"/>
              <a:t> </a:t>
            </a:r>
            <a:r>
              <a:rPr lang="en-US" sz="3200" dirty="0" err="1" smtClean="0"/>
              <a:t>otpornosti</a:t>
            </a:r>
            <a:r>
              <a:rPr lang="en-US" sz="3200" dirty="0" smtClean="0"/>
              <a:t> </a:t>
            </a:r>
            <a:r>
              <a:rPr lang="en-US" sz="3200" dirty="0" err="1" smtClean="0"/>
              <a:t>na</a:t>
            </a:r>
            <a:r>
              <a:rPr lang="en-US" sz="3200" dirty="0" smtClean="0"/>
              <a:t> </a:t>
            </a:r>
            <a:r>
              <a:rPr lang="en-US" sz="3200" dirty="0" err="1" smtClean="0"/>
              <a:t>antibiotike</a:t>
            </a:r>
            <a:endParaRPr/>
          </a:p>
        </p:txBody>
      </p:sp>
      <p:sp>
        <p:nvSpPr>
          <p:cNvPr id="28" name="Text Placeholder 27"/>
          <p:cNvSpPr>
            <a:spLocks noGrp="1"/>
          </p:cNvSpPr>
          <p:nvPr>
            <p:ph type="body" idx="1"/>
          </p:nvPr>
        </p:nvSpPr>
        <p:spPr>
          <a:xfrm>
            <a:off x="770021" y="1244600"/>
            <a:ext cx="7617708" cy="3272398"/>
          </a:xfrm>
        </p:spPr>
        <p:txBody>
          <a:bodyPr anchor="t"/>
          <a:lstStyle/>
          <a:p>
            <a:r>
              <a:rPr lang="en-US" dirty="0" err="1" smtClean="0"/>
              <a:t>Za</a:t>
            </a:r>
            <a:r>
              <a:rPr lang="en-US" dirty="0" smtClean="0"/>
              <a:t> </a:t>
            </a:r>
            <a:r>
              <a:rPr lang="en-US" dirty="0" err="1" smtClean="0"/>
              <a:t>modeliranje</a:t>
            </a:r>
            <a:r>
              <a:rPr lang="en-US" dirty="0" smtClean="0"/>
              <a:t> </a:t>
            </a:r>
            <a:r>
              <a:rPr lang="en-US" dirty="0" err="1" smtClean="0"/>
              <a:t>razlika</a:t>
            </a:r>
            <a:r>
              <a:rPr lang="en-US" dirty="0" smtClean="0"/>
              <a:t> </a:t>
            </a:r>
            <a:r>
              <a:rPr lang="en-US" dirty="0" err="1" smtClean="0"/>
              <a:t>korišten</a:t>
            </a:r>
            <a:r>
              <a:rPr lang="en-US" dirty="0" smtClean="0"/>
              <a:t> je </a:t>
            </a:r>
            <a:r>
              <a:rPr lang="en-US" dirty="0" err="1" smtClean="0"/>
              <a:t>probabilistički</a:t>
            </a:r>
            <a:r>
              <a:rPr lang="en-US" dirty="0" smtClean="0"/>
              <a:t> </a:t>
            </a:r>
            <a:r>
              <a:rPr lang="en-US" dirty="0" err="1" smtClean="0"/>
              <a:t>konačni</a:t>
            </a:r>
            <a:r>
              <a:rPr lang="en-US" dirty="0" smtClean="0"/>
              <a:t> automat</a:t>
            </a:r>
            <a:r>
              <a:rPr lang="sr-Latn-RS" dirty="0" smtClean="0"/>
              <a:t>.</a:t>
            </a:r>
          </a:p>
          <a:p>
            <a:endParaRPr lang="sr-Latn-RS" dirty="0" smtClean="0"/>
          </a:p>
          <a:p>
            <a:r>
              <a:rPr lang="en-US" dirty="0" err="1" smtClean="0"/>
              <a:t>pFSM</a:t>
            </a:r>
            <a:r>
              <a:rPr lang="en-US" dirty="0" smtClean="0"/>
              <a:t> je </a:t>
            </a:r>
            <a:r>
              <a:rPr lang="en-US" dirty="0" err="1" smtClean="0"/>
              <a:t>probabilistički</a:t>
            </a:r>
            <a:r>
              <a:rPr lang="en-US" dirty="0" smtClean="0"/>
              <a:t> model </a:t>
            </a:r>
            <a:r>
              <a:rPr lang="en-US" dirty="0" err="1" smtClean="0"/>
              <a:t>genomskog</a:t>
            </a:r>
            <a:r>
              <a:rPr lang="en-US" dirty="0" smtClean="0"/>
              <a:t> </a:t>
            </a:r>
            <a:r>
              <a:rPr lang="en-US" dirty="0" err="1" smtClean="0"/>
              <a:t>poravnanja</a:t>
            </a:r>
            <a:r>
              <a:rPr lang="en-US" dirty="0" smtClean="0"/>
              <a:t> </a:t>
            </a:r>
            <a:r>
              <a:rPr lang="en-US" dirty="0" err="1" smtClean="0"/>
              <a:t>koji</a:t>
            </a:r>
            <a:r>
              <a:rPr lang="en-US" dirty="0" smtClean="0"/>
              <a:t> </a:t>
            </a:r>
            <a:r>
              <a:rPr lang="en-US" dirty="0" err="1" smtClean="0"/>
              <a:t>uzima</a:t>
            </a:r>
            <a:r>
              <a:rPr lang="en-US" dirty="0" smtClean="0"/>
              <a:t> u </a:t>
            </a:r>
            <a:r>
              <a:rPr lang="en-US" dirty="0" err="1" smtClean="0"/>
              <a:t>ozbir</a:t>
            </a:r>
            <a:r>
              <a:rPr lang="en-US" dirty="0" smtClean="0"/>
              <a:t> </a:t>
            </a:r>
            <a:r>
              <a:rPr lang="en-US" dirty="0" err="1" smtClean="0"/>
              <a:t>različite</a:t>
            </a:r>
            <a:r>
              <a:rPr lang="en-US" dirty="0" smtClean="0"/>
              <a:t> </a:t>
            </a:r>
            <a:r>
              <a:rPr lang="en-US" dirty="0" err="1" smtClean="0"/>
              <a:t>vrste</a:t>
            </a:r>
            <a:r>
              <a:rPr lang="en-US" dirty="0" smtClean="0"/>
              <a:t> </a:t>
            </a:r>
            <a:r>
              <a:rPr lang="en-US" dirty="0" err="1" smtClean="0"/>
              <a:t>varijacija</a:t>
            </a:r>
            <a:r>
              <a:rPr lang="en-US" dirty="0" smtClean="0"/>
              <a:t> </a:t>
            </a:r>
            <a:r>
              <a:rPr lang="en-US" dirty="0" err="1" smtClean="0"/>
              <a:t>uključujući</a:t>
            </a:r>
            <a:r>
              <a:rPr lang="en-US" dirty="0" smtClean="0"/>
              <a:t> SNP-</a:t>
            </a:r>
            <a:r>
              <a:rPr lang="en-US" dirty="0" err="1" smtClean="0"/>
              <a:t>ove</a:t>
            </a:r>
            <a:r>
              <a:rPr lang="en-US" dirty="0" smtClean="0"/>
              <a:t>, </a:t>
            </a:r>
            <a:r>
              <a:rPr lang="en-US" dirty="0" err="1" smtClean="0"/>
              <a:t>umetanja</a:t>
            </a:r>
            <a:r>
              <a:rPr lang="en-US" dirty="0" smtClean="0"/>
              <a:t> </a:t>
            </a:r>
            <a:r>
              <a:rPr lang="en-US" dirty="0" err="1" smtClean="0"/>
              <a:t>i</a:t>
            </a:r>
            <a:r>
              <a:rPr lang="en-US" dirty="0" smtClean="0"/>
              <a:t> </a:t>
            </a:r>
            <a:r>
              <a:rPr lang="en-US" dirty="0" err="1" smtClean="0"/>
              <a:t>brisanja</a:t>
            </a:r>
            <a:r>
              <a:rPr lang="en-US" dirty="0" smtClean="0"/>
              <a:t>. </a:t>
            </a:r>
            <a:r>
              <a:rPr lang="en-US" dirty="0" err="1" smtClean="0"/>
              <a:t>Ekvivalentan</a:t>
            </a:r>
            <a:r>
              <a:rPr lang="en-US" dirty="0" smtClean="0"/>
              <a:t> je </a:t>
            </a:r>
            <a:r>
              <a:rPr lang="en-US" dirty="0" err="1" smtClean="0"/>
              <a:t>skrivenom</a:t>
            </a:r>
            <a:r>
              <a:rPr lang="en-US" dirty="0" smtClean="0"/>
              <a:t> </a:t>
            </a:r>
            <a:r>
              <a:rPr lang="en-US" dirty="0" err="1" smtClean="0"/>
              <a:t>Markovljevom</a:t>
            </a:r>
            <a:r>
              <a:rPr lang="en-US" dirty="0" smtClean="0"/>
              <a:t> </a:t>
            </a:r>
            <a:r>
              <a:rPr lang="en-US" dirty="0" err="1" smtClean="0"/>
              <a:t>modelu</a:t>
            </a:r>
            <a:r>
              <a:rPr lang="en-US" dirty="0" smtClean="0"/>
              <a:t>.</a:t>
            </a:r>
            <a:endParaRPr lang="sr-Latn-RS" dirty="0" smtClean="0"/>
          </a:p>
          <a:p>
            <a:endParaRPr lang="sr-Latn-RS" dirty="0" smtClean="0"/>
          </a:p>
          <a:p>
            <a:r>
              <a:rPr lang="en-US" dirty="0" err="1" smtClean="0"/>
              <a:t>Svaki</a:t>
            </a:r>
            <a:r>
              <a:rPr lang="en-US" dirty="0" smtClean="0"/>
              <a:t> </a:t>
            </a:r>
            <a:r>
              <a:rPr lang="en-US" dirty="0" err="1" smtClean="0"/>
              <a:t>prelaz</a:t>
            </a:r>
            <a:r>
              <a:rPr lang="en-US" dirty="0" smtClean="0"/>
              <a:t> </a:t>
            </a:r>
            <a:r>
              <a:rPr lang="en-US" dirty="0" err="1" smtClean="0"/>
              <a:t>odgovara</a:t>
            </a:r>
            <a:r>
              <a:rPr lang="en-US" dirty="0" smtClean="0"/>
              <a:t> </a:t>
            </a:r>
            <a:r>
              <a:rPr lang="en-US" dirty="0" err="1" smtClean="0"/>
              <a:t>radnji</a:t>
            </a:r>
            <a:r>
              <a:rPr lang="en-US" dirty="0" smtClean="0"/>
              <a:t> </a:t>
            </a:r>
            <a:r>
              <a:rPr lang="en-US" dirty="0" err="1" smtClean="0"/>
              <a:t>i</a:t>
            </a:r>
            <a:r>
              <a:rPr lang="en-US" dirty="0" smtClean="0"/>
              <a:t> </a:t>
            </a:r>
            <a:r>
              <a:rPr lang="en-US" dirty="0" err="1" smtClean="0"/>
              <a:t>povezan</a:t>
            </a:r>
            <a:r>
              <a:rPr lang="en-US" dirty="0" smtClean="0"/>
              <a:t> je </a:t>
            </a:r>
            <a:r>
              <a:rPr lang="en-US" dirty="0" err="1" smtClean="0"/>
              <a:t>sa</a:t>
            </a:r>
            <a:r>
              <a:rPr lang="en-US" dirty="0" smtClean="0"/>
              <a:t> </a:t>
            </a:r>
            <a:r>
              <a:rPr lang="en-US" dirty="0" err="1" smtClean="0"/>
              <a:t>cijenom</a:t>
            </a:r>
            <a:r>
              <a:rPr lang="en-US" dirty="0" smtClean="0"/>
              <a:t> </a:t>
            </a:r>
            <a:r>
              <a:rPr lang="en-US" dirty="0" err="1" smtClean="0"/>
              <a:t>radnje</a:t>
            </a:r>
            <a:r>
              <a:rPr lang="en-US" dirty="0" smtClean="0"/>
              <a:t>. </a:t>
            </a:r>
            <a:endParaRPr lang="sr-Latn-RS" dirty="0" smtClean="0"/>
          </a:p>
          <a:p>
            <a:endParaRPr lang="sr-Latn-RS" dirty="0" smtClean="0"/>
          </a:p>
          <a:p>
            <a:r>
              <a:rPr lang="en-US" dirty="0" err="1" smtClean="0"/>
              <a:t>Radnja</a:t>
            </a:r>
            <a:r>
              <a:rPr lang="en-US" dirty="0" smtClean="0"/>
              <a:t> </a:t>
            </a:r>
            <a:r>
              <a:rPr lang="en-US" dirty="0" err="1" smtClean="0"/>
              <a:t>može</a:t>
            </a:r>
            <a:r>
              <a:rPr lang="en-US" dirty="0" smtClean="0"/>
              <a:t> </a:t>
            </a:r>
            <a:r>
              <a:rPr lang="en-US" dirty="0" err="1" smtClean="0"/>
              <a:t>biti</a:t>
            </a:r>
            <a:r>
              <a:rPr lang="en-US" dirty="0" smtClean="0"/>
              <a:t>:</a:t>
            </a:r>
            <a:endParaRPr lang="sr-Latn-RS" dirty="0" smtClean="0"/>
          </a:p>
          <a:p>
            <a:pPr marL="952500" lvl="1" indent="-342900">
              <a:buFont typeface="+mj-lt"/>
              <a:buAutoNum type="arabicPeriod"/>
            </a:pPr>
            <a:r>
              <a:rPr lang="en-US" dirty="0" err="1" smtClean="0"/>
              <a:t>Kopiranje</a:t>
            </a:r>
            <a:r>
              <a:rPr lang="en-US" dirty="0" smtClean="0"/>
              <a:t> (C)</a:t>
            </a:r>
          </a:p>
          <a:p>
            <a:pPr marL="952500" lvl="1" indent="-342900">
              <a:buFont typeface="+mj-lt"/>
              <a:buAutoNum type="arabicPeriod"/>
            </a:pPr>
            <a:r>
              <a:rPr lang="en-US" dirty="0" err="1" smtClean="0"/>
              <a:t>Zamjena</a:t>
            </a:r>
            <a:r>
              <a:rPr lang="en-US" dirty="0" smtClean="0"/>
              <a:t> (S)</a:t>
            </a:r>
          </a:p>
          <a:p>
            <a:pPr marL="952500" lvl="1" indent="-342900">
              <a:buFont typeface="+mj-lt"/>
              <a:buAutoNum type="arabicPeriod"/>
            </a:pPr>
            <a:r>
              <a:rPr lang="en-US" dirty="0" err="1" smtClean="0"/>
              <a:t>Brisanje</a:t>
            </a:r>
            <a:r>
              <a:rPr lang="en-US" dirty="0" smtClean="0"/>
              <a:t> (D)</a:t>
            </a:r>
          </a:p>
          <a:p>
            <a:pPr marL="952500" lvl="1" indent="-342900">
              <a:buFont typeface="+mj-lt"/>
              <a:buAutoNum type="arabicPeriod"/>
            </a:pPr>
            <a:r>
              <a:rPr lang="en-US" dirty="0" err="1" smtClean="0"/>
              <a:t>Umetanje</a:t>
            </a:r>
            <a:r>
              <a:rPr lang="en-US" dirty="0" smtClean="0"/>
              <a:t>(I)</a:t>
            </a:r>
          </a:p>
          <a:p>
            <a:pPr marL="495300" indent="-342900">
              <a:buFont typeface="+mj-lt"/>
              <a:buAutoNum type="arabicPeriod"/>
            </a:pPr>
            <a:endParaRPr lang="sr-Latn-RS" dirty="0" smtClean="0"/>
          </a:p>
          <a:p>
            <a:endParaRPr lang="sr-Latn-RS" dirty="0" smtClean="0"/>
          </a:p>
          <a:p>
            <a:pPr marL="495300" indent="-342900"/>
            <a:endParaRPr lang="en-US" dirty="0" smtClean="0"/>
          </a:p>
          <a:p>
            <a:pPr marL="495300" indent="-342900"/>
            <a:endParaRPr lang="en-US" sz="1800" dirty="0"/>
          </a:p>
        </p:txBody>
      </p:sp>
      <p:pic>
        <p:nvPicPr>
          <p:cNvPr id="403" name="Google Shape;403;p45"/>
          <p:cNvPicPr preferRelativeResize="0"/>
          <p:nvPr/>
        </p:nvPicPr>
        <p:blipFill rotWithShape="1">
          <a:blip r:embed="rId3">
            <a:alphaModFix/>
          </a:blip>
          <a:srcRect l="29945" t="6866" r="29949" b="6874"/>
          <a:stretch/>
        </p:blipFill>
        <p:spPr>
          <a:xfrm>
            <a:off x="8279898" y="3443200"/>
            <a:ext cx="864102" cy="1314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822;p60"/>
          <p:cNvPicPr preferRelativeResize="0"/>
          <p:nvPr/>
        </p:nvPicPr>
        <p:blipFill rotWithShape="1">
          <a:blip r:embed="rId4">
            <a:alphaModFix/>
          </a:blip>
          <a:srcRect l="12896" r="34444" b="16022"/>
          <a:stretch/>
        </p:blipFill>
        <p:spPr>
          <a:xfrm rot="10800000" flipH="1">
            <a:off x="0" y="0"/>
            <a:ext cx="1696200" cy="2705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45"/>
          <p:cNvSpPr txBox="1">
            <a:spLocks noGrp="1"/>
          </p:cNvSpPr>
          <p:nvPr>
            <p:ph type="title"/>
          </p:nvPr>
        </p:nvSpPr>
        <p:spPr>
          <a:xfrm>
            <a:off x="1457539" y="316259"/>
            <a:ext cx="6854562" cy="935025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lvl="0" algn="ctr"/>
            <a:r>
              <a:rPr lang="en-US" sz="3200" dirty="0" err="1" smtClean="0"/>
              <a:t>Šema</a:t>
            </a:r>
            <a:r>
              <a:rPr lang="en-US" sz="3200" dirty="0" smtClean="0"/>
              <a:t> </a:t>
            </a:r>
            <a:r>
              <a:rPr lang="en-US" sz="3200" dirty="0" err="1" smtClean="0"/>
              <a:t>probabilističkog</a:t>
            </a:r>
            <a:r>
              <a:rPr lang="en-US" sz="3200" dirty="0" smtClean="0"/>
              <a:t> </a:t>
            </a:r>
            <a:r>
              <a:rPr lang="en-US" sz="3200" dirty="0" err="1" smtClean="0"/>
              <a:t>konačnog</a:t>
            </a:r>
            <a:r>
              <a:rPr lang="en-US" sz="3200" dirty="0" smtClean="0"/>
              <a:t> automata </a:t>
            </a:r>
            <a:r>
              <a:rPr lang="en-US" sz="3200" dirty="0" err="1" smtClean="0"/>
              <a:t>sa</a:t>
            </a:r>
            <a:r>
              <a:rPr lang="en-US" sz="3200" dirty="0" smtClean="0"/>
              <a:t> tri </a:t>
            </a:r>
            <a:r>
              <a:rPr lang="en-US" sz="3200" dirty="0" err="1" smtClean="0"/>
              <a:t>stanja</a:t>
            </a:r>
            <a:endParaRPr/>
          </a:p>
        </p:txBody>
      </p:sp>
      <p:pic>
        <p:nvPicPr>
          <p:cNvPr id="403" name="Google Shape;403;p45"/>
          <p:cNvPicPr preferRelativeResize="0"/>
          <p:nvPr/>
        </p:nvPicPr>
        <p:blipFill rotWithShape="1">
          <a:blip r:embed="rId3">
            <a:alphaModFix/>
          </a:blip>
          <a:srcRect l="29945" t="6866" r="29949" b="6874"/>
          <a:stretch/>
        </p:blipFill>
        <p:spPr>
          <a:xfrm>
            <a:off x="8279898" y="3443200"/>
            <a:ext cx="864102" cy="1314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822;p60"/>
          <p:cNvPicPr preferRelativeResize="0"/>
          <p:nvPr/>
        </p:nvPicPr>
        <p:blipFill rotWithShape="1">
          <a:blip r:embed="rId4">
            <a:alphaModFix/>
          </a:blip>
          <a:srcRect l="12896" r="34444" b="16022"/>
          <a:stretch/>
        </p:blipFill>
        <p:spPr>
          <a:xfrm rot="10800000" flipH="1">
            <a:off x="0" y="0"/>
            <a:ext cx="1696200" cy="2705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 descr="slika 10.jpeg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717924" y="1657484"/>
            <a:ext cx="2066925" cy="227316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9" name="Google Shape;649;p55"/>
          <p:cNvPicPr preferRelativeResize="0"/>
          <p:nvPr/>
        </p:nvPicPr>
        <p:blipFill rotWithShape="1">
          <a:blip r:embed="rId3">
            <a:alphaModFix/>
          </a:blip>
          <a:srcRect b="2037"/>
          <a:stretch/>
        </p:blipFill>
        <p:spPr>
          <a:xfrm>
            <a:off x="6801528" y="2418974"/>
            <a:ext cx="1627224" cy="2249923"/>
          </a:xfrm>
          <a:prstGeom prst="rect">
            <a:avLst/>
          </a:prstGeom>
          <a:noFill/>
          <a:ln>
            <a:noFill/>
          </a:ln>
        </p:spPr>
      </p:pic>
      <p:sp>
        <p:nvSpPr>
          <p:cNvPr id="650" name="Google Shape;650;p55"/>
          <p:cNvSpPr txBox="1">
            <a:spLocks noGrp="1"/>
          </p:cNvSpPr>
          <p:nvPr>
            <p:ph type="title"/>
          </p:nvPr>
        </p:nvSpPr>
        <p:spPr>
          <a:xfrm>
            <a:off x="2281038" y="895025"/>
            <a:ext cx="4581900" cy="246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b="0" dirty="0" smtClean="0">
                <a:latin typeface="Lato Light"/>
                <a:sym typeface="Lato Light"/>
              </a:rPr>
              <a:t>Hvala na pažnji!</a:t>
            </a:r>
            <a:r>
              <a:rPr lang="en" dirty="0" smtClean="0"/>
              <a:t> </a:t>
            </a:r>
            <a:endParaRPr/>
          </a:p>
        </p:txBody>
      </p:sp>
      <p:pic>
        <p:nvPicPr>
          <p:cNvPr id="651" name="Google Shape;651;p55"/>
          <p:cNvPicPr preferRelativeResize="0"/>
          <p:nvPr/>
        </p:nvPicPr>
        <p:blipFill rotWithShape="1">
          <a:blip r:embed="rId4">
            <a:alphaModFix/>
          </a:blip>
          <a:srcRect l="29945" t="6866" r="29949" b="6874"/>
          <a:stretch/>
        </p:blipFill>
        <p:spPr>
          <a:xfrm>
            <a:off x="2281049" y="3436325"/>
            <a:ext cx="864102" cy="1314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52" name="Google Shape;652;p55"/>
          <p:cNvPicPr preferRelativeResize="0"/>
          <p:nvPr/>
        </p:nvPicPr>
        <p:blipFill rotWithShape="1">
          <a:blip r:embed="rId5">
            <a:alphaModFix/>
          </a:blip>
          <a:srcRect b="2123"/>
          <a:stretch/>
        </p:blipFill>
        <p:spPr>
          <a:xfrm>
            <a:off x="723750" y="2485499"/>
            <a:ext cx="1415701" cy="21929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48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dirty="0" smtClean="0">
                <a:latin typeface="Lato Light"/>
                <a:ea typeface="Lato Light"/>
                <a:cs typeface="Lato Light"/>
                <a:sym typeface="Lato Light"/>
              </a:rPr>
              <a:t>Predstavljeni su</a:t>
            </a:r>
            <a:endParaRPr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508" name="Google Shape;508;p48"/>
          <p:cNvSpPr txBox="1">
            <a:spLocks noGrp="1"/>
          </p:cNvSpPr>
          <p:nvPr>
            <p:ph type="subTitle" idx="1"/>
          </p:nvPr>
        </p:nvSpPr>
        <p:spPr>
          <a:xfrm>
            <a:off x="811502" y="1819656"/>
            <a:ext cx="2496000" cy="150793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sr-Latn-RS" sz="2000" dirty="0" smtClean="0">
                <a:solidFill>
                  <a:schemeClr val="bg1"/>
                </a:solidFill>
              </a:rPr>
              <a:t>Fleksibilan okvir za analizu MinION sekvenci</a:t>
            </a:r>
            <a:endParaRPr sz="2000">
              <a:solidFill>
                <a:schemeClr val="bg1"/>
              </a:solidFill>
            </a:endParaRPr>
          </a:p>
        </p:txBody>
      </p:sp>
      <p:sp>
        <p:nvSpPr>
          <p:cNvPr id="509" name="Google Shape;509;p48"/>
          <p:cNvSpPr txBox="1">
            <a:spLocks noGrp="1"/>
          </p:cNvSpPr>
          <p:nvPr>
            <p:ph type="subTitle" idx="2"/>
          </p:nvPr>
        </p:nvSpPr>
        <p:spPr>
          <a:xfrm>
            <a:off x="5761669" y="1844633"/>
            <a:ext cx="3102014" cy="196065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sr-Latn-RS" sz="2000" dirty="0" smtClean="0"/>
              <a:t>Četiri streaming algoritma za identifikaciju </a:t>
            </a:r>
            <a:r>
              <a:rPr lang="sr-Latn-RS" sz="2000" smtClean="0"/>
              <a:t>i karizaciju </a:t>
            </a:r>
            <a:r>
              <a:rPr lang="sr-Latn-RS" sz="2000" dirty="0" smtClean="0"/>
              <a:t>uzoraka  patogena</a:t>
            </a:r>
            <a:endParaRPr sz="2000"/>
          </a:p>
        </p:txBody>
      </p:sp>
      <p:pic>
        <p:nvPicPr>
          <p:cNvPr id="527" name="Google Shape;527;p48"/>
          <p:cNvPicPr preferRelativeResize="0"/>
          <p:nvPr/>
        </p:nvPicPr>
        <p:blipFill rotWithShape="1">
          <a:blip r:embed="rId3">
            <a:alphaModFix/>
          </a:blip>
          <a:srcRect b="2037"/>
          <a:stretch/>
        </p:blipFill>
        <p:spPr>
          <a:xfrm>
            <a:off x="3504049" y="1715600"/>
            <a:ext cx="2135901" cy="29532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About DNA Day by Slidesgo">
  <a:themeElements>
    <a:clrScheme name="Simple Light">
      <a:dk1>
        <a:srgbClr val="240916"/>
      </a:dk1>
      <a:lt1>
        <a:srgbClr val="FFFFFF"/>
      </a:lt1>
      <a:dk2>
        <a:srgbClr val="2A165D"/>
      </a:dk2>
      <a:lt2>
        <a:srgbClr val="95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95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666</TotalTime>
  <Words>3793</Words>
  <PresentationFormat>On-screen Show (16:9)</PresentationFormat>
  <Paragraphs>408</Paragraphs>
  <Slides>82</Slides>
  <Notes>37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82</vt:i4>
      </vt:variant>
    </vt:vector>
  </HeadingPairs>
  <TitlesOfParts>
    <vt:vector size="88" baseType="lpstr">
      <vt:lpstr>Arial</vt:lpstr>
      <vt:lpstr>Lato Black</vt:lpstr>
      <vt:lpstr>Lato</vt:lpstr>
      <vt:lpstr>Montserrat Medium</vt:lpstr>
      <vt:lpstr>Lato Light</vt:lpstr>
      <vt:lpstr>About DNA Day by Slidesgo</vt:lpstr>
      <vt:lpstr>Streaming algoritmi za identifikaciju patogena i potencijal otpornosti na antibiotike iz MinION™ sekvenciranja u stvarnom vremenu</vt:lpstr>
      <vt:lpstr>Sažetak</vt:lpstr>
      <vt:lpstr>Sažetak</vt:lpstr>
      <vt:lpstr>Slide 4</vt:lpstr>
      <vt:lpstr>POZADINA </vt:lpstr>
      <vt:lpstr>POZADINA</vt:lpstr>
      <vt:lpstr>POZADINA</vt:lpstr>
      <vt:lpstr>POZADINA</vt:lpstr>
      <vt:lpstr>Predstavljeni su</vt:lpstr>
      <vt:lpstr>Pozadina</vt:lpstr>
      <vt:lpstr>REZULTATI I RASPRAVA </vt:lpstr>
      <vt:lpstr>Okvir za analizu u stvarnom vremenu</vt:lpstr>
      <vt:lpstr>Okvir za analizu u stvarnom vremenu</vt:lpstr>
      <vt:lpstr>Slide 14</vt:lpstr>
      <vt:lpstr>Okvir za analizu u stvarnom vremenu</vt:lpstr>
      <vt:lpstr>Generisanje podataka</vt:lpstr>
      <vt:lpstr>Generisanje podataka</vt:lpstr>
      <vt:lpstr>Informacije o korištenim uzorcima</vt:lpstr>
      <vt:lpstr>Prinosi sekvenciranja i kvalitet MinION sekvenciranja</vt:lpstr>
      <vt:lpstr>Prinosi sekvenciranja i kvalitet MinION sekvenciranja</vt:lpstr>
      <vt:lpstr>Kvaliteta čitanja Phred rezultata</vt:lpstr>
      <vt:lpstr>Prikaz prinosa sekvenciranja prikazani kao broj čitanja i osnovnog broja</vt:lpstr>
      <vt:lpstr>Otkrivanje vrsta</vt:lpstr>
      <vt:lpstr>Otkrivanje vrsta</vt:lpstr>
      <vt:lpstr>Identifikacija bakterijskih vrsta u realnom vremenu iz MinION podataka sekvenciranja za 4 bakterijska uzorka:</vt:lpstr>
      <vt:lpstr>Multilokusno sekvencijalno tipiziranje</vt:lpstr>
      <vt:lpstr>Multilokusno sekvencijalno tipiziranje</vt:lpstr>
      <vt:lpstr>Rezultati za 3 soja K. pneumoniae</vt:lpstr>
      <vt:lpstr>Rezultati za 3 soja K. pneumoniae</vt:lpstr>
      <vt:lpstr>Tipizacija soja prema prisutnosti ili odsutnosti gena</vt:lpstr>
      <vt:lpstr>Tipizacija soja prema prisutnosti ili odsutnosti gena</vt:lpstr>
      <vt:lpstr>Tipizacija soja prema prisutnosti ili odsutnosti gena</vt:lpstr>
      <vt:lpstr>Tipizacija soja prema prisutnosti ili odsutnosti gena</vt:lpstr>
      <vt:lpstr>Identifikacija soja u realnom vremenu iz MinION podataka sekvenciranjem na 3 različita soja: K.pneumoniae (a,b i c), Ecolistrain (d) i S.aureus soj (e) iz mješovitog uzorka. Stupci predstavljaju 95% interval pouzdanosti.</vt:lpstr>
      <vt:lpstr>Otkrivanje otpornosti na antibiotike</vt:lpstr>
      <vt:lpstr>Otkrivanje otpornosti na antibiotike</vt:lpstr>
      <vt:lpstr>Otkrivanje otpornosti na antibiotike</vt:lpstr>
      <vt:lpstr>Dio prikaza vremenske linije detekcije gena otpornosti iz uzorka K.pneumoniae</vt:lpstr>
      <vt:lpstr>Poređenje sa drugim metodama</vt:lpstr>
      <vt:lpstr>Poređenje sa drugim metodama</vt:lpstr>
      <vt:lpstr>Poređenje sa drugim metodama</vt:lpstr>
      <vt:lpstr>Izvještaj Metrichor WIMP metode iz prvih 100 čitanja tri pojedinačna uzorka i prvih 3000 očitavanja mješovitog uzorka</vt:lpstr>
      <vt:lpstr>Izvještaj Metrichor WIMP metode iz prvih 100 čitanja tri pojedinačna uzorka i prvih 3000 očitavanja mješovitog uzorka</vt:lpstr>
      <vt:lpstr>Poređenje sa drugim metodama</vt:lpstr>
      <vt:lpstr>Računarsko vrijeme</vt:lpstr>
      <vt:lpstr>Otkrivanje vrsta</vt:lpstr>
      <vt:lpstr>Otkrivanje vrsta</vt:lpstr>
      <vt:lpstr>Analiza kliničkog izolata u realnom vremenu</vt:lpstr>
      <vt:lpstr>Analiza kliničkog izolata u realnom vremenu</vt:lpstr>
      <vt:lpstr>Tipozacija vrsta u stvarnom vremenu (a) i tipizacija soja (b) kliničkog izolata iz MinION-a pomoću cjevovoda i Metrichor-a.</vt:lpstr>
      <vt:lpstr>Diskusija</vt:lpstr>
      <vt:lpstr>Diskusija</vt:lpstr>
      <vt:lpstr>Diskusija</vt:lpstr>
      <vt:lpstr>Diskusija</vt:lpstr>
      <vt:lpstr>Diskusija</vt:lpstr>
      <vt:lpstr>Diskusija</vt:lpstr>
      <vt:lpstr>Metode</vt:lpstr>
      <vt:lpstr>Ekstrakcija DNK</vt:lpstr>
      <vt:lpstr>Ekstrakcija DNK</vt:lpstr>
      <vt:lpstr>MinION sekvenciranje</vt:lpstr>
      <vt:lpstr>MinION sekvenciranje</vt:lpstr>
      <vt:lpstr>MinION sekvenciranje i analiza podataka</vt:lpstr>
      <vt:lpstr>MinION sekvenciranje i analiza podataka</vt:lpstr>
      <vt:lpstr>Tipizacija vrsta</vt:lpstr>
      <vt:lpstr>Tipizacija vrsta</vt:lpstr>
      <vt:lpstr>Tipizacija vrsta</vt:lpstr>
      <vt:lpstr>Multi-locus sekvenciranje</vt:lpstr>
      <vt:lpstr>Multi-locus sekvenciranje</vt:lpstr>
      <vt:lpstr>Pisanje sojeva</vt:lpstr>
      <vt:lpstr>Pisanje sojeva</vt:lpstr>
      <vt:lpstr>Pisanje sojeva</vt:lpstr>
      <vt:lpstr>Pisanje sojeva</vt:lpstr>
      <vt:lpstr>Pisanje sojeva</vt:lpstr>
      <vt:lpstr>Pisanje sojeva</vt:lpstr>
      <vt:lpstr>Detekcija klasa gena otpornosti na antibiotike</vt:lpstr>
      <vt:lpstr>Detekcija klasa gena otpornosti na antibiotike</vt:lpstr>
      <vt:lpstr>Detekcija klasa gena otpornosti na antibiotike</vt:lpstr>
      <vt:lpstr>Osjetljivo poravnanje sekvenci sa prisustvom šuma koristeći probabilističke konačne automate</vt:lpstr>
      <vt:lpstr>Detekcija klasa gena otpornosti na antibiotike</vt:lpstr>
      <vt:lpstr>Detekcija klasa gena otpornosti na antibiotike</vt:lpstr>
      <vt:lpstr>Šema probabilističkog konačnog automata sa tri stanja</vt:lpstr>
      <vt:lpstr>Hvala na pažnji! 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Algoritmi strujanja za identifikaciju patogena i potencijal otpornosti na antibiotike iz MinION™ sekvenciranja u stvarnom vremenu</dc:title>
  <cp:lastModifiedBy>Windows User</cp:lastModifiedBy>
  <cp:revision>131</cp:revision>
  <dcterms:modified xsi:type="dcterms:W3CDTF">2023-06-05T20:43:18Z</dcterms:modified>
</cp:coreProperties>
</file>